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52" r:id="rId2"/>
    <p:sldMasterId id="2147483764" r:id="rId3"/>
    <p:sldMasterId id="2147484142" r:id="rId4"/>
  </p:sldMasterIdLst>
  <p:notesMasterIdLst>
    <p:notesMasterId r:id="rId20"/>
  </p:notesMasterIdLst>
  <p:handoutMasterIdLst>
    <p:handoutMasterId r:id="rId21"/>
  </p:handoutMasterIdLst>
  <p:sldIdLst>
    <p:sldId id="325" r:id="rId5"/>
    <p:sldId id="326" r:id="rId6"/>
    <p:sldId id="338" r:id="rId7"/>
    <p:sldId id="315" r:id="rId8"/>
    <p:sldId id="334" r:id="rId9"/>
    <p:sldId id="294" r:id="rId10"/>
    <p:sldId id="276" r:id="rId11"/>
    <p:sldId id="320" r:id="rId12"/>
    <p:sldId id="330" r:id="rId13"/>
    <p:sldId id="340" r:id="rId14"/>
    <p:sldId id="341" r:id="rId15"/>
    <p:sldId id="342" r:id="rId16"/>
    <p:sldId id="343" r:id="rId17"/>
    <p:sldId id="344" r:id="rId18"/>
    <p:sldId id="29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9900"/>
    <a:srgbClr val="680034"/>
    <a:srgbClr val="660033"/>
    <a:srgbClr val="990033"/>
    <a:srgbClr val="CC0066"/>
    <a:srgbClr val="99CC00"/>
    <a:srgbClr val="006600"/>
    <a:srgbClr val="660066"/>
    <a:srgbClr val="5400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93548" autoAdjust="0"/>
  </p:normalViewPr>
  <p:slideViewPr>
    <p:cSldViewPr>
      <p:cViewPr>
        <p:scale>
          <a:sx n="100" d="100"/>
          <a:sy n="100" d="100"/>
        </p:scale>
        <p:origin x="-58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17FAC-525B-4B67-BBCA-64C08B99BAD1}" type="datetimeFigureOut">
              <a:rPr lang="id-ID" smtClean="0"/>
              <a:pPr/>
              <a:t>03/03/2012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6D4BB-57CE-447A-9B51-396832680AA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C048BD-6F4A-4E57-A8F7-271F507D6B58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43D60C-309D-4966-91B6-F97AA2857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13CFC7-88A8-4B5B-9E59-1D7FA5BED7C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D7D82A-BD11-42D0-806D-1148801D645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3B3DC-1AC5-4972-B9D5-5CBCDE16DA8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3B3DC-1AC5-4972-B9D5-5CBCDE16DA8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3B3DC-1AC5-4972-B9D5-5CBCDE16DA8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3B3DC-1AC5-4972-B9D5-5CBCDE16DA8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3B3DC-1AC5-4972-B9D5-5CBCDE16DA8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3B3DC-1AC5-4972-B9D5-5CBCDE16DA8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title.png"/>
          <p:cNvPicPr>
            <a:picLocks noChangeAspect="1"/>
          </p:cNvPicPr>
          <p:nvPr/>
        </p:nvPicPr>
        <p:blipFill>
          <a:blip r:embed="rId2" cstate="print"/>
          <a:srcRect l="43431" t="21353" b="20413"/>
          <a:stretch>
            <a:fillRect/>
          </a:stretch>
        </p:blipFill>
        <p:spPr bwMode="auto">
          <a:xfrm>
            <a:off x="0" y="0"/>
            <a:ext cx="3671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30CE028-885A-4949-97A6-40D192E3A419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491E96D-3392-43BE-9A82-6D3C585DF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36B6E-3BED-413D-977E-1D6C04AB8C69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37073-FBA6-40D5-AA99-87919FE08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278CD-5D81-405D-AD5B-5D15EBF0C90D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1115A-291C-448B-925A-1184F9E1D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title.png"/>
          <p:cNvPicPr>
            <a:picLocks noChangeAspect="1"/>
          </p:cNvPicPr>
          <p:nvPr/>
        </p:nvPicPr>
        <p:blipFill>
          <a:blip r:embed="rId2" cstate="print"/>
          <a:srcRect l="43431" t="21353" b="20413"/>
          <a:stretch>
            <a:fillRect/>
          </a:stretch>
        </p:blipFill>
        <p:spPr bwMode="auto">
          <a:xfrm>
            <a:off x="0" y="0"/>
            <a:ext cx="3671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F7EE3624-8869-4E96-B738-8E86C393300D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DE39E77E-EB98-42A9-8C1B-009FCD4B7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CDF55F79-3F5A-4CEF-AA7A-CCFF5CD1B6EE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1E3BBA60-B72D-4DF2-97CB-8E418E24D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section.png"/>
          <p:cNvPicPr>
            <a:picLocks noChangeAspect="1"/>
          </p:cNvPicPr>
          <p:nvPr/>
        </p:nvPicPr>
        <p:blipFill>
          <a:blip r:embed="rId2" cstate="print"/>
          <a:srcRect l="7678" r="8563" b="31688"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/>
          <a:lstStyle>
            <a:lvl1pPr algn="ctr">
              <a:defRPr sz="4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5231CEBB-E13E-4DB0-9C15-B6206A470BBC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735011B1-B859-44A0-A1EC-5755341E0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1C56A04E-9B42-4CD2-A57E-E296A4E82C98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AD919C3C-B758-4C63-A8B8-AA6BCDEE4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B015D699-C39A-4439-B655-A2A31A6B538C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F40332C1-E092-4890-BC8E-FCEF3C43A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397605B1-4A87-4F2E-AFCE-68509A44ED7F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9646B785-EA70-422F-8068-CAE47C60C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91448720-EBD5-48A4-962E-A50A76DCFA07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0C18DE37-E14E-4A4C-B582-D8CE75535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287DF5BB-2464-450B-B776-CD542E5E2CCC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0B1E7207-A5EE-4D51-8F65-ACE1DDAFE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C2C2A-B412-418B-A209-0FF03F8DD711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6CDBA-B8A8-4419-BA5C-A71973421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anchor="t" anchorCtr="0"/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1442EC00-7301-49E6-9590-3F7FAD1B765B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35E82F81-473F-4AD7-8188-D79164192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4385961E-A252-4299-BAA5-80D4A3356094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52A7C797-9A69-4AB6-9683-CF1CD51C2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BEA0D211-038E-42A7-B493-4CF84F7DE2D0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84E5A195-D56E-40A6-8FF8-07AC77FC3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title.png"/>
          <p:cNvPicPr>
            <a:picLocks noChangeAspect="1"/>
          </p:cNvPicPr>
          <p:nvPr/>
        </p:nvPicPr>
        <p:blipFill>
          <a:blip r:embed="rId2" cstate="print"/>
          <a:srcRect l="43431" t="21353" b="20413"/>
          <a:stretch>
            <a:fillRect/>
          </a:stretch>
        </p:blipFill>
        <p:spPr bwMode="auto">
          <a:xfrm>
            <a:off x="0" y="0"/>
            <a:ext cx="3671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723E3BF7-6901-4B71-BFE0-30F535004F44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8314FA0E-53E8-4DE0-949E-572F6FD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12354CD7-CA0B-4C4B-9F4B-1408968BE715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731EDA96-B206-48FD-908A-7F8DB2469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section.png"/>
          <p:cNvPicPr>
            <a:picLocks noChangeAspect="1"/>
          </p:cNvPicPr>
          <p:nvPr/>
        </p:nvPicPr>
        <p:blipFill>
          <a:blip r:embed="rId2" cstate="print"/>
          <a:srcRect l="7678" r="8563" b="31688"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/>
          <a:lstStyle>
            <a:lvl1pPr algn="ctr">
              <a:defRPr sz="4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1ED60AA9-EFF5-4B33-9371-31DDEE2BA5C1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6AF2D440-0E9C-44C7-A315-5D0212D83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7B2082BB-43B8-4315-8CAD-F0EB60242B17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88D64791-DF85-412B-BCFF-DBFE3D864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1CD91E2A-6F6D-477A-B321-1E152527D3CA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209B9479-6197-4900-ADBF-D4D20BFF3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49A98D63-EE60-4BDD-9A9A-359E1DE00221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DB586456-4580-47E1-9BF0-45E45DCC5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25930D4B-5C8B-4582-8DAB-46967D72F43C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B438B6A1-4006-4379-933C-4D23CB01B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section.png"/>
          <p:cNvPicPr>
            <a:picLocks noChangeAspect="1"/>
          </p:cNvPicPr>
          <p:nvPr/>
        </p:nvPicPr>
        <p:blipFill>
          <a:blip r:embed="rId2" cstate="print"/>
          <a:srcRect l="7678" r="8563" b="31688"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/>
          <a:lstStyle>
            <a:lvl1pPr algn="ctr">
              <a:defRPr sz="4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7A6D8-617B-47E0-A71C-5D4959B78EA8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9255C-75A2-46D6-A60E-841BC84D8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912E3310-CC65-4E2D-868B-39AB4EE3F5B5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3DAE3427-2756-4ED8-81BF-78CC24285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anchor="t" anchorCtr="0"/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843418D9-298D-45B9-B459-AA862DB8BEAE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6B423CA6-DA3E-4947-8A7B-6E95AB600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BA794BDA-D6E2-4580-94FE-C996986BB386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9B070E0F-AACB-475C-8B29-D0F06A7E4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EB0618AA-460E-4CCB-97C1-593115E54C42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09654412-2800-43FE-B4CC-CF9B7DCB2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title.png"/>
          <p:cNvPicPr>
            <a:picLocks noChangeAspect="1"/>
          </p:cNvPicPr>
          <p:nvPr/>
        </p:nvPicPr>
        <p:blipFill>
          <a:blip r:embed="rId2" cstate="print"/>
          <a:srcRect l="43431" t="21353" b="20413"/>
          <a:stretch>
            <a:fillRect/>
          </a:stretch>
        </p:blipFill>
        <p:spPr bwMode="auto">
          <a:xfrm>
            <a:off x="0" y="0"/>
            <a:ext cx="3671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30CE028-885A-4949-97A6-40D192E3A419}" type="datetimeFigureOut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3/3/2012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491E96D-3392-43BE-9A82-6D3C585DFA5D}" type="slidenum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‹#›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C2C2A-B412-418B-A209-0FF03F8DD711}" type="datetimeFigureOut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3/3/2012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6CDBA-B8A8-4419-BA5C-A71973421605}" type="slidenum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‹#›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section.png"/>
          <p:cNvPicPr>
            <a:picLocks noChangeAspect="1"/>
          </p:cNvPicPr>
          <p:nvPr/>
        </p:nvPicPr>
        <p:blipFill>
          <a:blip r:embed="rId2" cstate="print"/>
          <a:srcRect l="7678" r="8563" b="31688"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/>
          <a:lstStyle>
            <a:lvl1pPr algn="ctr">
              <a:defRPr sz="4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7A6D8-617B-47E0-A71C-5D4959B78EA8}" type="datetimeFigureOut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3/3/2012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9255C-75A2-46D6-A60E-841BC84D86DF}" type="slidenum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‹#›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C8688-4BB1-4375-AC35-3382CECFE04B}" type="datetimeFigureOut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3/3/2012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D5BA8-49A5-4F2D-B196-FDECE452BEB7}" type="slidenum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‹#›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B788-7622-42A3-8A36-042000334FF7}" type="datetimeFigureOut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3/3/2012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C419A-5762-42D1-A7AD-7D037D7AF52F}" type="slidenum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‹#›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169B6-38EF-4913-B55A-77EA32567824}" type="datetimeFigureOut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3/3/2012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93FFC-88D7-434E-B35B-6CE4C45A794D}" type="slidenum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‹#›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C8688-4BB1-4375-AC35-3382CECFE04B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D5BA8-49A5-4F2D-B196-FDECE452B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B553-68F9-4D0C-A368-D4E7E94EC3E3}" type="datetimeFigureOut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3/3/2012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CB5B0-1135-4EBC-9387-811AFD8774E7}" type="slidenum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‹#›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AC249-5F19-4F32-A4C1-445D326255E5}" type="datetimeFigureOut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3/3/2012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62D9-EA64-486D-94C7-78F9A501C91F}" type="slidenum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‹#›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anchor="t" anchorCtr="0"/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E0FDB-E0E5-4876-95A4-A0701D12A3D8}" type="datetimeFigureOut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3/3/2012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46C66-FCB6-4C49-9AF8-D574D200F0ED}" type="slidenum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‹#›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36B6E-3BED-413D-977E-1D6C04AB8C69}" type="datetimeFigureOut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3/3/2012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37073-FBA6-40D5-AA99-87919FE08643}" type="slidenum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‹#›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278CD-5D81-405D-AD5B-5D15EBF0C90D}" type="datetimeFigureOut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3/3/2012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1115A-291C-448B-925A-1184F9E1D93E}" type="slidenum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‹#›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B788-7622-42A3-8A36-042000334FF7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C419A-5762-42D1-A7AD-7D037D7AF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169B6-38EF-4913-B55A-77EA32567824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93FFC-88D7-434E-B35B-6CE4C45A7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B553-68F9-4D0C-A368-D4E7E94EC3E3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CB5B0-1135-4EBC-9387-811AFD877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AC249-5F19-4F32-A4C1-445D326255E5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62D9-EA64-486D-94C7-78F9A501C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anchor="t" anchorCtr="0"/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E0FDB-E0E5-4876-95A4-A0701D12A3D8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46C66-FCB6-4C49-9AF8-D574D200F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Firelight content.png"/>
          <p:cNvPicPr>
            <a:picLocks noChangeAspect="1"/>
          </p:cNvPicPr>
          <p:nvPr/>
        </p:nvPicPr>
        <p:blipFill>
          <a:blip r:embed="rId13" cstate="print"/>
          <a:srcRect l="10260" t="11517" r="6261" b="87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963" y="274638"/>
            <a:ext cx="568007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64633F88-52C2-4FDD-BE4E-85AFBC677D71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1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9D8EBB55-7D7F-41F4-9606-209C5EEFC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4" r:id="rId1"/>
    <p:sldLayoutId id="2147484097" r:id="rId2"/>
    <p:sldLayoutId id="2147484105" r:id="rId3"/>
    <p:sldLayoutId id="2147484098" r:id="rId4"/>
    <p:sldLayoutId id="2147484099" r:id="rId5"/>
    <p:sldLayoutId id="2147484100" r:id="rId6"/>
    <p:sldLayoutId id="2147484101" r:id="rId7"/>
    <p:sldLayoutId id="2147484106" r:id="rId8"/>
    <p:sldLayoutId id="2147484107" r:id="rId9"/>
    <p:sldLayoutId id="2147484102" r:id="rId10"/>
    <p:sldLayoutId id="21474841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Firelight content.png"/>
          <p:cNvPicPr>
            <a:picLocks noChangeAspect="1"/>
          </p:cNvPicPr>
          <p:nvPr/>
        </p:nvPicPr>
        <p:blipFill>
          <a:blip r:embed="rId13" cstate="print"/>
          <a:srcRect l="10260" t="11517" r="6261" b="87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963" y="274638"/>
            <a:ext cx="568007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B46C604A-D6D8-471F-9A85-3B6AEFBE1246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100" kern="1200" spc="0" baseline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F97A3AD8-459D-46B4-A717-230D7B72D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ransition spd="slow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Firelight content.png"/>
          <p:cNvPicPr>
            <a:picLocks noChangeAspect="1"/>
          </p:cNvPicPr>
          <p:nvPr/>
        </p:nvPicPr>
        <p:blipFill>
          <a:blip r:embed="rId13" cstate="print"/>
          <a:srcRect l="10260" t="11517" r="6261" b="87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963" y="274638"/>
            <a:ext cx="568007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E1182BB5-B00A-47FC-971E-986C3F459FEA}" type="datetimeFigureOut">
              <a:rPr lang="en-US"/>
              <a:pPr>
                <a:defRPr/>
              </a:pPr>
              <a:t>3/3/2012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100" kern="1200" spc="0" baseline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8A77665C-1194-486D-AC5D-0BF877210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Firelight content.png"/>
          <p:cNvPicPr>
            <a:picLocks noChangeAspect="1"/>
          </p:cNvPicPr>
          <p:nvPr/>
        </p:nvPicPr>
        <p:blipFill>
          <a:blip r:embed="rId13" cstate="print"/>
          <a:srcRect l="10260" t="11517" r="6261" b="87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963" y="274638"/>
            <a:ext cx="568007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64633F88-52C2-4FDD-BE4E-85AFBC677D71}" type="datetimeFigureOut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3/3/2012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1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9D8EBB55-7D7F-41F4-9606-209C5EEFC1D0}" type="slidenum">
              <a:rPr lang="en-US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</a:rPr>
              <a:pPr>
                <a:defRPr/>
              </a:pPr>
              <a:t>‹#›</a:t>
            </a:fld>
            <a:endParaRPr lang="en-US">
              <a:gradFill flip="none" rotWithShape="1">
                <a:gsLst>
                  <a:gs pos="0">
                    <a:prstClr val="white">
                      <a:alpha val="70000"/>
                    </a:prstClr>
                  </a:gs>
                  <a:gs pos="50000">
                    <a:prstClr val="white">
                      <a:alpha val="80000"/>
                    </a:prstClr>
                  </a:gs>
                  <a:gs pos="100000">
                    <a:prstClr val="white">
                      <a:alpha val="90000"/>
                    </a:prstClr>
                  </a:gs>
                </a:gsLst>
                <a:lin ang="0" scaled="0"/>
                <a:tileRect/>
              </a:gra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7.jpe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23668" y="-152400"/>
            <a:ext cx="78486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eaLnBrk="0" hangingPunct="0">
              <a:defRPr/>
            </a:pPr>
            <a:r>
              <a:rPr lang="en-US" sz="2000" b="1" dirty="0" smtClean="0"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Maret</a:t>
            </a:r>
            <a:r>
              <a:rPr lang="en-US" sz="2000" b="1" dirty="0" smtClean="0"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2012) </a:t>
            </a:r>
            <a:r>
              <a:rPr lang="en-US" sz="80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lang="en-US" sz="54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SIDE</a:t>
            </a:r>
            <a:r>
              <a:rPr lang="en-US" sz="26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r" eaLnBrk="0" hangingPunct="0">
              <a:defRPr/>
            </a:pPr>
            <a:r>
              <a:rPr lang="en-US" sz="28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The Cambridge Condominium</a:t>
            </a:r>
          </a:p>
          <a:p>
            <a:pPr algn="r" eaLnBrk="0" hangingPunct="0">
              <a:defRPr/>
            </a:pPr>
            <a:r>
              <a:rPr lang="en-US" sz="26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id-ID" dirty="0">
              <a:solidFill>
                <a:srgbClr val="FFFF00"/>
              </a:solidFill>
              <a:latin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609600" y="1068050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381000" y="1432679"/>
            <a:ext cx="83820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 err="1">
                <a:latin typeface="Brush Script Std" pitchFamily="50" charset="0"/>
              </a:rPr>
              <a:t>Pesan</a:t>
            </a:r>
            <a:r>
              <a:rPr lang="en-US" sz="2400" u="sng" dirty="0">
                <a:latin typeface="Brush Script Std" pitchFamily="50" charset="0"/>
              </a:rPr>
              <a:t> dari GM </a:t>
            </a:r>
            <a:r>
              <a:rPr lang="en-US" sz="2400" u="sng" dirty="0" smtClean="0">
                <a:latin typeface="Brush Script Std" pitchFamily="50" charset="0"/>
              </a:rPr>
              <a:t>.</a:t>
            </a:r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Resident yang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Terhormat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defRPr/>
            </a:pPr>
            <a:endParaRPr lang="en-US" sz="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Pemeriksaan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Test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Pemadam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Kebakaran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Pelatihan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kesiapan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seluruh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petugas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Condominium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Keadaan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Darurat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dilaksanakan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hari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Sabtu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jam 09.00wib.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3 business unit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Condominium, Mall &amp; Hotel yang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dipimpin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Team Building Management.</a:t>
            </a:r>
          </a:p>
          <a:p>
            <a:pPr>
              <a:defRPr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Latihan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Bersama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Resident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dilaksanakan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bulan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April &amp; Mei 2012 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lanjut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ditayangkan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Pastikan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Unit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APAR (</a:t>
            </a:r>
            <a:r>
              <a:rPr lang="en-US" sz="20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Pemadam</a:t>
            </a:r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Api</a:t>
            </a:r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Ringan</a:t>
            </a:r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silahkan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menghubungi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TR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mendapatkannya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Cara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Perawatan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APAR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INSIDE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News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bulan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September 2011.</a:t>
            </a:r>
          </a:p>
          <a:p>
            <a:pPr>
              <a:defRPr/>
            </a:pPr>
            <a:endPara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Salam,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Teddy Sinaga</a:t>
            </a:r>
          </a:p>
        </p:txBody>
      </p:sp>
    </p:spTree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 YOU KNOW </a:t>
              </a:r>
              <a:r>
                <a:rPr lang="en-US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b="1" dirty="0" smtClean="0">
                  <a:ln w="10541" cmpd="sng">
                    <a:noFill/>
                    <a:prstDash val="solid"/>
                  </a:ln>
                  <a:solidFill>
                    <a:srgbClr val="576A2C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……</a:t>
              </a:r>
              <a:r>
                <a:rPr lang="en-US" b="1" dirty="0" smtClean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5059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DOCUME~1\test\LOCALS~1\Temp\msohtmlclip1\01\clip_image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826293" y="2988470"/>
            <a:ext cx="4695823" cy="3043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3276600" y="5248870"/>
            <a:ext cx="5486400" cy="1107996"/>
          </a:xfrm>
          <a:prstGeom prst="rect">
            <a:avLst/>
          </a:prstGeom>
          <a:solidFill>
            <a:srgbClr val="68003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hangingPunct="0"/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Jenis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Tanaman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ini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ada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di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sekitar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kita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bagi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yang BERMINAT,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silahkan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hubungi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</a:p>
          <a:p>
            <a:pPr lvl="0" algn="ctr" eaLnBrk="0" hangingPunct="0"/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Tenant Relations.</a:t>
            </a:r>
            <a:endParaRPr lang="en-US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00400" y="2046744"/>
            <a:ext cx="5562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Cordyline</a:t>
            </a:r>
            <a:endParaRPr kumimoji="0" lang="id-ID" sz="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Nama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Populer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: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Hanjuang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, Ti  Plant</a:t>
            </a:r>
            <a:endParaRPr kumimoji="0" lang="id-ID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Nama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FF00"/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atin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: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Cordyline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terminalis</a:t>
            </a:r>
            <a:endParaRPr kumimoji="0" lang="id-ID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Familia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: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Agaveaceae</a:t>
            </a:r>
            <a:endParaRPr kumimoji="0" lang="id-ID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Daerah </a:t>
            </a:r>
            <a:r>
              <a:rPr lang="en-US" sz="2200" dirty="0" err="1" smtClean="0">
                <a:solidFill>
                  <a:srgbClr val="FFFF00"/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sal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:</a:t>
            </a:r>
            <a:r>
              <a:rPr lang="en-US" sz="2200" dirty="0" smtClean="0">
                <a:solidFill>
                  <a:srgbClr val="FFFF00"/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Asia Tenggara, Papua NG</a:t>
            </a:r>
            <a:endParaRPr kumimoji="0" lang="id-ID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Perbanyakan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: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Stek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iji</a:t>
            </a:r>
            <a:endParaRPr kumimoji="0" lang="id-ID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35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 YOU KNOW </a:t>
              </a:r>
              <a:r>
                <a:rPr lang="en-US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b="1" dirty="0" smtClean="0">
                  <a:ln w="10541" cmpd="sng">
                    <a:noFill/>
                    <a:prstDash val="solid"/>
                  </a:ln>
                  <a:solidFill>
                    <a:srgbClr val="576A2C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……</a:t>
              </a:r>
              <a:r>
                <a:rPr lang="en-US" b="1" dirty="0" smtClean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5059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DOCUME~1\test\LOCALS~1\Temp\msohtmlclip1\01\clip_image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800100" y="2933700"/>
            <a:ext cx="4648199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048000" y="1981200"/>
            <a:ext cx="6019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Zig</a:t>
            </a:r>
            <a:r>
              <a:rPr kumimoji="0" lang="en-US" sz="3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3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en-US" sz="36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ag</a:t>
            </a:r>
            <a:endParaRPr kumimoji="0" lang="id-ID" sz="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Nama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populer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: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Zig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zag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200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J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acob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s </a:t>
            </a:r>
            <a:r>
              <a:rPr lang="en-US" sz="2200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adder,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latin typeface="Baskerville Old Face" pitchFamily="18" charset="0"/>
                <a:cs typeface="Times New Roman" pitchFamily="18" charset="0"/>
              </a:rPr>
              <a:t>		  Japanese Poinsettia</a:t>
            </a:r>
            <a:endParaRPr kumimoji="0" lang="id-ID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Nama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FF00"/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atin	: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Pedilanthus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ithymaloides</a:t>
            </a:r>
            <a:endParaRPr kumimoji="0" lang="id-ID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Familia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	: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Euphorbiaceae</a:t>
            </a:r>
            <a:endParaRPr kumimoji="0" lang="id-ID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Daerah </a:t>
            </a:r>
            <a:r>
              <a:rPr lang="en-US" sz="2200" dirty="0" err="1" smtClean="0">
                <a:solidFill>
                  <a:srgbClr val="FFFF00"/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sal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: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Amerika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ropis</a:t>
            </a:r>
            <a:endParaRPr kumimoji="0" lang="id-ID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Perbanyakan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: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Biji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stek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batang</a:t>
            </a:r>
            <a:endParaRPr kumimoji="0" lang="id-ID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6600" y="5248870"/>
            <a:ext cx="5486400" cy="1107996"/>
          </a:xfrm>
          <a:prstGeom prst="rect">
            <a:avLst/>
          </a:prstGeom>
          <a:solidFill>
            <a:srgbClr val="66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hangingPunct="0"/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Jenis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Tanaman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ini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ada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di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sekitar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kita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bagi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yang BERMINAT,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silahkan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hubungi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</a:p>
          <a:p>
            <a:pPr lvl="0" algn="ctr" eaLnBrk="0" hangingPunct="0"/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Tenant Relations.</a:t>
            </a:r>
            <a:endParaRPr lang="en-US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35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 YOU KNOW </a:t>
              </a:r>
              <a:r>
                <a:rPr lang="en-US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b="1" dirty="0" smtClean="0">
                  <a:ln w="10541" cmpd="sng">
                    <a:noFill/>
                    <a:prstDash val="solid"/>
                  </a:ln>
                  <a:solidFill>
                    <a:srgbClr val="576A2C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……</a:t>
              </a:r>
              <a:r>
                <a:rPr lang="en-US" b="1" dirty="0" smtClean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5059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723901" y="2933700"/>
            <a:ext cx="4648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76600" y="2117834"/>
            <a:ext cx="5562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Bunga</a:t>
            </a:r>
            <a:r>
              <a:rPr kumimoji="0" lang="en-US" sz="3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Lila</a:t>
            </a:r>
            <a:endParaRPr kumimoji="0" lang="id-ID" sz="8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Nama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opuler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Bunga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Lila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/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Purple passion.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Nama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atin</a:t>
            </a:r>
            <a:r>
              <a:rPr lang="en-US" sz="2400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Gynura</a:t>
            </a:r>
            <a:r>
              <a:rPr lang="en-US" sz="2400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aurantiaca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Daerah </a:t>
            </a:r>
            <a:r>
              <a:rPr lang="en-US" sz="2400" dirty="0" err="1" smtClean="0">
                <a:solidFill>
                  <a:srgbClr val="FFFF00"/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sal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Jawa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[Indonesia]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Perbanyakan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Stek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atang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Media </a:t>
            </a:r>
            <a:r>
              <a:rPr lang="en-US" sz="2400" dirty="0" err="1" smtClean="0">
                <a:solidFill>
                  <a:srgbClr val="FFFF00"/>
                </a:solidFill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anam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	: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Campuran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anah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		</a:t>
            </a:r>
            <a:r>
              <a:rPr lang="en-US" sz="2400" dirty="0" err="1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upuk</a:t>
            </a:r>
            <a:r>
              <a:rPr lang="en-US" sz="2400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Kandang</a:t>
            </a:r>
            <a:r>
              <a:rPr lang="en-US" sz="2400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52800" y="5248870"/>
            <a:ext cx="5410200" cy="1107996"/>
          </a:xfrm>
          <a:prstGeom prst="rect">
            <a:avLst/>
          </a:prstGeom>
          <a:solidFill>
            <a:srgbClr val="54005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hangingPunct="0"/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Jenis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bunga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ini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ada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di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sekitar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kita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bagi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yang BERMINAT,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silahkan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hubungi</a:t>
            </a:r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</a:p>
          <a:p>
            <a:pPr lvl="0" algn="ctr" eaLnBrk="0" hangingPunct="0"/>
            <a:r>
              <a:rPr lang="en-US" sz="2200" b="1" dirty="0" smtClean="0">
                <a:solidFill>
                  <a:schemeClr val="tx1"/>
                </a:solidFill>
                <a:latin typeface="Baskerville Old Face" pitchFamily="18" charset="0"/>
                <a:cs typeface="Times New Roman" pitchFamily="18" charset="0"/>
              </a:rPr>
              <a:t>Tenant Relations</a:t>
            </a:r>
            <a:endParaRPr lang="en-US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35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estle.co.id/asset-libraries/PublishingImages/Produk/Kopi/nescafe_classic_detail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533524"/>
            <a:ext cx="2000250" cy="2657476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ENJOY </a:t>
              </a:r>
              <a:r>
                <a:rPr lang="en-US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b="1" dirty="0" smtClean="0">
                  <a:ln w="10541" cmpd="sng">
                    <a:noFill/>
                    <a:prstDash val="solid"/>
                  </a:ln>
                  <a:solidFill>
                    <a:srgbClr val="576A2C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……</a:t>
              </a:r>
              <a:r>
                <a:rPr lang="en-US" b="1" dirty="0" smtClean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5059" name="Picture 2" descr="H:\GMTS\Logo Cambridge\CAMBRIDGE-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nestle.co.id/asset-libraries/PublishingImages/Produk/Kopi/nescafe_capucino_detail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1828800"/>
            <a:ext cx="2000250" cy="2657476"/>
          </a:xfrm>
          <a:prstGeom prst="rect">
            <a:avLst/>
          </a:prstGeom>
          <a:noFill/>
        </p:spPr>
      </p:pic>
      <p:pic>
        <p:nvPicPr>
          <p:cNvPr id="2056" name="Picture 8" descr="http://www.nestle.co.id/asset-libraries/PublishingImages/Produk/Minuman/milo_detail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8550" y="2895600"/>
            <a:ext cx="2000250" cy="2657476"/>
          </a:xfrm>
          <a:prstGeom prst="rect">
            <a:avLst/>
          </a:prstGeom>
          <a:noFill/>
        </p:spPr>
      </p:pic>
      <p:pic>
        <p:nvPicPr>
          <p:cNvPr id="2060" name="Picture 12" descr="http://t3.gstatic.com/images?q=tbn:ANd9GcSl3Tt44iRCeVel_svJoeVcgyPsoxPqWok-IVYVvlTqIcSXJAMY2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81625" y="3581400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www.nestle.co.id/asset-libraries/PublishingImages/Produk/Kopi/nescafe_capucino_detail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4505324"/>
            <a:ext cx="2000250" cy="2657476"/>
          </a:xfrm>
          <a:prstGeom prst="rect">
            <a:avLst/>
          </a:prstGeom>
          <a:noFill/>
        </p:spPr>
      </p:pic>
      <p:pic>
        <p:nvPicPr>
          <p:cNvPr id="2058" name="Picture 10" descr="http://www.nestle.co.id/asset-libraries/PublishingImages/Produk/Kopi/nescafe_mocacino_detail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5150" y="4429124"/>
            <a:ext cx="2000250" cy="2657476"/>
          </a:xfrm>
          <a:prstGeom prst="rect">
            <a:avLst/>
          </a:prstGeom>
          <a:noFill/>
        </p:spPr>
      </p:pic>
      <p:pic>
        <p:nvPicPr>
          <p:cNvPr id="2084" name="Picture 36" descr="http://t1.gstatic.com/images?q=tbn:ANd9GcSbAqEo-iMStUwdxSF-_nK1m1ISF38a5AaGZQ55_DN1VW-fKzeRa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2667000"/>
            <a:ext cx="4347668" cy="4648200"/>
          </a:xfrm>
          <a:prstGeom prst="rect">
            <a:avLst/>
          </a:prstGeom>
          <a:noFill/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1677174"/>
            <a:ext cx="82296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400" dirty="0" smtClean="0">
                <a:latin typeface="Berlin Sans FB Demi" pitchFamily="34" charset="0"/>
              </a:rPr>
              <a:t>Enjoy the Various Hot Drink from Nestle Product</a:t>
            </a:r>
          </a:p>
          <a:p>
            <a:pPr marL="342900" indent="-342900"/>
            <a:r>
              <a:rPr lang="en-US" sz="2400" dirty="0" smtClean="0">
                <a:latin typeface="Berlin Sans FB Demi" pitchFamily="34" charset="0"/>
              </a:rPr>
              <a:t>at Main Reception, </a:t>
            </a:r>
          </a:p>
          <a:p>
            <a:pPr marL="342900" indent="-342900"/>
            <a:r>
              <a:rPr lang="en-US" sz="2800" dirty="0" smtClean="0">
                <a:latin typeface="Berlin Sans FB Demi" pitchFamily="34" charset="0"/>
              </a:rPr>
              <a:t>For YOU, </a:t>
            </a:r>
          </a:p>
          <a:p>
            <a:pPr marL="342900" indent="-342900"/>
            <a:r>
              <a:rPr lang="en-US" sz="2800" dirty="0" smtClean="0">
                <a:latin typeface="Berlin Sans FB Demi" pitchFamily="34" charset="0"/>
              </a:rPr>
              <a:t>Your Family </a:t>
            </a:r>
          </a:p>
          <a:p>
            <a:pPr marL="342900" indent="-342900"/>
            <a:r>
              <a:rPr lang="en-US" sz="2800" dirty="0" smtClean="0">
                <a:latin typeface="Berlin Sans FB Demi" pitchFamily="34" charset="0"/>
              </a:rPr>
              <a:t>and Your Guest</a:t>
            </a:r>
          </a:p>
          <a:p>
            <a:pPr marL="342900" indent="-342900"/>
            <a:endParaRPr lang="en-US" sz="2400" dirty="0" smtClean="0">
              <a:latin typeface="Berlin Sans FB Demi" pitchFamily="34" charset="0"/>
            </a:endParaRPr>
          </a:p>
          <a:p>
            <a:pPr marL="342900" indent="-342900"/>
            <a:endParaRPr lang="en-US" sz="2400" dirty="0" smtClean="0">
              <a:latin typeface="Berlin Sans FB Demi" pitchFamily="34" charset="0"/>
            </a:endParaRPr>
          </a:p>
          <a:p>
            <a:pPr marL="342900" indent="-342900"/>
            <a:endParaRPr lang="en-US" sz="3200" dirty="0" smtClean="0">
              <a:latin typeface="Berlin Sans FB Demi" pitchFamily="34" charset="0"/>
            </a:endParaRPr>
          </a:p>
          <a:p>
            <a:pPr marL="342900" indent="-342900"/>
            <a:endParaRPr lang="en-US" sz="2400" dirty="0" smtClean="0">
              <a:latin typeface="Berlin Sans FB Demi" pitchFamily="34" charset="0"/>
            </a:endParaRPr>
          </a:p>
          <a:p>
            <a:pPr marL="342900" indent="-342900"/>
            <a:endParaRPr lang="en-US" sz="2400" dirty="0" smtClean="0">
              <a:latin typeface="Berlin Sans FB Demi" pitchFamily="34" charset="0"/>
            </a:endParaRPr>
          </a:p>
          <a:p>
            <a:pPr marL="342900" indent="-342900"/>
            <a:endParaRPr lang="en-US" sz="2400" dirty="0" smtClean="0">
              <a:latin typeface="Berlin Sans FB Demi" pitchFamily="34" charset="0"/>
            </a:endParaRPr>
          </a:p>
          <a:p>
            <a:pPr marL="342900" indent="-342900"/>
            <a:endParaRPr lang="en-US" sz="2400" dirty="0" smtClean="0">
              <a:latin typeface="Berlin Sans FB Demi" pitchFamily="34" charset="0"/>
            </a:endParaRPr>
          </a:p>
          <a:p>
            <a:pPr marL="342900" indent="-342900"/>
            <a:endParaRPr lang="en-US" sz="2400" dirty="0" smtClean="0">
              <a:latin typeface="Berlin Sans FB Demi" pitchFamily="34" charset="0"/>
            </a:endParaRPr>
          </a:p>
          <a:p>
            <a:pPr marL="342900" indent="-342900"/>
            <a:endParaRPr lang="en-US" sz="2400" dirty="0">
              <a:latin typeface="Brush Script Std" pitchFamily="50" charset="0"/>
            </a:endParaRPr>
          </a:p>
          <a:p>
            <a:pPr marL="342900" indent="-342900"/>
            <a:endParaRPr lang="en-US" sz="2400" b="1" dirty="0">
              <a:latin typeface="Footlight MT Light" pitchFamily="18" charset="0"/>
            </a:endParaRPr>
          </a:p>
        </p:txBody>
      </p:sp>
    </p:spTree>
  </p:cSld>
  <p:clrMapOvr>
    <a:masterClrMapping/>
  </p:clrMapOvr>
  <p:transition spd="slow" advClick="0" advTm="35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ENJOY </a:t>
              </a:r>
              <a:r>
                <a:rPr lang="en-US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b="1" dirty="0" smtClean="0">
                  <a:ln w="10541" cmpd="sng">
                    <a:noFill/>
                    <a:prstDash val="solid"/>
                  </a:ln>
                  <a:solidFill>
                    <a:srgbClr val="576A2C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……</a:t>
              </a:r>
              <a:r>
                <a:rPr lang="en-US" b="1" dirty="0" smtClean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5059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http://t3.gstatic.com/images?q=tbn:ANd9GcTZrcxRedO9IuZMkV-Xg4PXI8ghpDtQlAsuf54Hl9BvE4-zOOx7b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69408"/>
            <a:ext cx="4800600" cy="3232177"/>
          </a:xfrm>
          <a:prstGeom prst="rect">
            <a:avLst/>
          </a:prstGeom>
          <a:noFill/>
        </p:spPr>
      </p:pic>
      <p:pic>
        <p:nvPicPr>
          <p:cNvPr id="18" name="Picture 17" descr="http://t3.gstatic.com/images?q=tbn:ANd9GcTZrcxRedO9IuZMkV-Xg4PXI8ghpDtQlAsuf54Hl9BvE4-zOOx7b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1533525"/>
            <a:ext cx="4800600" cy="323217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28600" y="1600200"/>
            <a:ext cx="876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Berlin Sans FB Demi" pitchFamily="34" charset="0"/>
              </a:rPr>
              <a:t>Nikmati</a:t>
            </a:r>
            <a:r>
              <a:rPr lang="en-US" sz="2400" dirty="0" smtClean="0">
                <a:latin typeface="Berlin Sans FB Demi" pitchFamily="34" charset="0"/>
              </a:rPr>
              <a:t> </a:t>
            </a:r>
            <a:r>
              <a:rPr lang="en-US" sz="2400" dirty="0" err="1" smtClean="0">
                <a:latin typeface="Berlin Sans FB Demi" pitchFamily="34" charset="0"/>
              </a:rPr>
              <a:t>Qualitas</a:t>
            </a:r>
            <a:r>
              <a:rPr lang="en-US" sz="2400" dirty="0" smtClean="0">
                <a:latin typeface="Berlin Sans FB Demi" pitchFamily="34" charset="0"/>
              </a:rPr>
              <a:t> AIR </a:t>
            </a:r>
            <a:r>
              <a:rPr lang="en-US" sz="2400" dirty="0" err="1" smtClean="0">
                <a:latin typeface="Berlin Sans FB Demi" pitchFamily="34" charset="0"/>
              </a:rPr>
              <a:t>terbaik</a:t>
            </a:r>
            <a:r>
              <a:rPr lang="en-US" sz="2400" dirty="0" smtClean="0">
                <a:latin typeface="Berlin Sans FB Demi" pitchFamily="34" charset="0"/>
              </a:rPr>
              <a:t> </a:t>
            </a:r>
            <a:r>
              <a:rPr lang="en-US" sz="2400" dirty="0" err="1" smtClean="0">
                <a:latin typeface="Berlin Sans FB Demi" pitchFamily="34" charset="0"/>
              </a:rPr>
              <a:t>dari</a:t>
            </a:r>
            <a:r>
              <a:rPr lang="en-US" sz="2400" dirty="0" smtClean="0">
                <a:latin typeface="Berlin Sans FB Demi" pitchFamily="34" charset="0"/>
              </a:rPr>
              <a:t> </a:t>
            </a:r>
            <a:r>
              <a:rPr lang="en-US" sz="2400" dirty="0" err="1" smtClean="0">
                <a:latin typeface="Berlin Sans FB Demi" pitchFamily="34" charset="0"/>
              </a:rPr>
              <a:t>produk</a:t>
            </a:r>
            <a:r>
              <a:rPr lang="en-US" sz="2400" dirty="0" smtClean="0">
                <a:latin typeface="Berlin Sans FB Demi" pitchFamily="34" charset="0"/>
              </a:rPr>
              <a:t> </a:t>
            </a:r>
            <a:r>
              <a:rPr lang="en-US" sz="2400" dirty="0" err="1" smtClean="0">
                <a:latin typeface="Berlin Sans FB Demi" pitchFamily="34" charset="0"/>
              </a:rPr>
              <a:t>penyaring</a:t>
            </a:r>
            <a:r>
              <a:rPr lang="en-US" sz="2400" dirty="0" smtClean="0">
                <a:latin typeface="Berlin Sans FB Demi" pitchFamily="34" charset="0"/>
              </a:rPr>
              <a:t> air </a:t>
            </a:r>
            <a:r>
              <a:rPr lang="en-US" sz="2400" dirty="0" err="1" smtClean="0">
                <a:latin typeface="Berlin Sans FB Demi" pitchFamily="34" charset="0"/>
              </a:rPr>
              <a:t>unggulan</a:t>
            </a:r>
            <a:r>
              <a:rPr lang="en-US" sz="2400" dirty="0" smtClean="0">
                <a:latin typeface="Berlin Sans FB Demi" pitchFamily="34" charset="0"/>
              </a:rPr>
              <a:t> ADVANCE Reverse </a:t>
            </a:r>
            <a:r>
              <a:rPr lang="en-US" sz="2400" dirty="0" smtClean="0">
                <a:latin typeface="Berlin Sans FB Demi" pitchFamily="34" charset="0"/>
              </a:rPr>
              <a:t>O</a:t>
            </a:r>
            <a:r>
              <a:rPr lang="en-US" sz="2400" dirty="0" smtClean="0">
                <a:latin typeface="Berlin Sans FB Demi" pitchFamily="34" charset="0"/>
              </a:rPr>
              <a:t>smosis 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Bernard MT Condensed" pitchFamily="18" charset="0"/>
              </a:rPr>
              <a:t>(</a:t>
            </a:r>
            <a:r>
              <a:rPr lang="en-US" sz="1600" dirty="0" err="1" smtClean="0">
                <a:solidFill>
                  <a:srgbClr val="002060"/>
                </a:solidFill>
                <a:latin typeface="Bernard MT Condensed" pitchFamily="18" charset="0"/>
              </a:rPr>
              <a:t>dapat</a:t>
            </a:r>
            <a:r>
              <a:rPr lang="en-US" sz="1600" dirty="0" smtClean="0">
                <a:solidFill>
                  <a:srgbClr val="002060"/>
                </a:solidFill>
                <a:latin typeface="Bernard MT Condensed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Bernard MT Condensed" pitchFamily="18" charset="0"/>
              </a:rPr>
              <a:t>dicoba</a:t>
            </a:r>
            <a:r>
              <a:rPr lang="en-US" sz="1600" dirty="0" smtClean="0">
                <a:solidFill>
                  <a:srgbClr val="002060"/>
                </a:solidFill>
                <a:latin typeface="Bernard MT Condensed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Bernard MT Condensed" pitchFamily="18" charset="0"/>
              </a:rPr>
              <a:t>sepuasnya</a:t>
            </a:r>
            <a:r>
              <a:rPr lang="en-US" sz="1600" dirty="0" smtClean="0">
                <a:solidFill>
                  <a:srgbClr val="002060"/>
                </a:solidFill>
                <a:latin typeface="Bernard MT Condensed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Bernard MT Condensed" pitchFamily="18" charset="0"/>
              </a:rPr>
              <a:t>di</a:t>
            </a:r>
            <a:r>
              <a:rPr lang="en-US" sz="1600" dirty="0" smtClean="0">
                <a:solidFill>
                  <a:srgbClr val="002060"/>
                </a:solidFill>
                <a:latin typeface="Bernard MT Condensed" pitchFamily="18" charset="0"/>
              </a:rPr>
              <a:t> Main Reception – GRATIS)</a:t>
            </a:r>
            <a:endParaRPr lang="id-ID" sz="1600" dirty="0">
              <a:solidFill>
                <a:srgbClr val="002060"/>
              </a:solidFill>
              <a:latin typeface="Bernard MT Condensed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-171450" y="4695825"/>
            <a:ext cx="9448800" cy="762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4800" y="4953000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Berlin Sans FB Demi" pitchFamily="34" charset="0"/>
              </a:rPr>
              <a:t>Penyaring</a:t>
            </a:r>
            <a:r>
              <a:rPr lang="en-US" dirty="0" smtClean="0">
                <a:latin typeface="Berlin Sans FB Demi" pitchFamily="34" charset="0"/>
              </a:rPr>
              <a:t> air </a:t>
            </a:r>
            <a:r>
              <a:rPr lang="en-US" dirty="0" smtClean="0">
                <a:latin typeface="Bernard MT Condensed" pitchFamily="18" charset="0"/>
              </a:rPr>
              <a:t>ADVANCE REVERSE OSMOSIS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merupakan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teknologi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unggulan</a:t>
            </a:r>
            <a:r>
              <a:rPr lang="en-US" dirty="0" smtClean="0">
                <a:latin typeface="Berlin Sans FB Demi" pitchFamily="34" charset="0"/>
              </a:rPr>
              <a:t> yang </a:t>
            </a:r>
            <a:r>
              <a:rPr lang="en-US" dirty="0" err="1" smtClean="0">
                <a:latin typeface="Berlin Sans FB Demi" pitchFamily="34" charset="0"/>
              </a:rPr>
              <a:t>dapat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menghasilkan</a:t>
            </a:r>
            <a:r>
              <a:rPr lang="en-US" dirty="0" smtClean="0">
                <a:latin typeface="Berlin Sans FB Demi" pitchFamily="34" charset="0"/>
              </a:rPr>
              <a:t> air MURNI, </a:t>
            </a:r>
            <a:r>
              <a:rPr lang="en-US" dirty="0" err="1" smtClean="0">
                <a:latin typeface="Berlin Sans FB Demi" pitchFamily="34" charset="0"/>
              </a:rPr>
              <a:t>sehat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berkualitas</a:t>
            </a:r>
            <a:r>
              <a:rPr lang="en-US" dirty="0" smtClean="0">
                <a:latin typeface="Berlin Sans FB Demi" pitchFamily="34" charset="0"/>
              </a:rPr>
              <a:t>, </a:t>
            </a:r>
            <a:r>
              <a:rPr lang="en-US" dirty="0" err="1" smtClean="0">
                <a:latin typeface="Berlin Sans FB Demi" pitchFamily="34" charset="0"/>
              </a:rPr>
              <a:t>bebas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dari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polutan</a:t>
            </a:r>
            <a:r>
              <a:rPr lang="en-US" dirty="0" smtClean="0">
                <a:latin typeface="Berlin Sans FB Demi" pitchFamily="34" charset="0"/>
              </a:rPr>
              <a:t>, </a:t>
            </a:r>
            <a:r>
              <a:rPr lang="en-US" dirty="0" err="1" smtClean="0">
                <a:latin typeface="Berlin Sans FB Demi" pitchFamily="34" charset="0"/>
              </a:rPr>
              <a:t>bakteri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smtClean="0">
                <a:latin typeface="Berlin Sans FB Demi" pitchFamily="34" charset="0"/>
              </a:rPr>
              <a:t>&amp; Virus.</a:t>
            </a:r>
          </a:p>
          <a:p>
            <a:pPr algn="ctr"/>
            <a:endParaRPr lang="en-US" dirty="0" smtClean="0">
              <a:latin typeface="Berlin Sans FB Demi" pitchFamily="34" charset="0"/>
            </a:endParaRPr>
          </a:p>
          <a:p>
            <a:pPr algn="ctr"/>
            <a:r>
              <a:rPr lang="en-US" dirty="0" err="1" smtClean="0">
                <a:latin typeface="Berlin Sans FB Demi" pitchFamily="34" charset="0"/>
              </a:rPr>
              <a:t>Untuk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informasi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lebih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lengkap</a:t>
            </a:r>
            <a:r>
              <a:rPr lang="en-US" dirty="0" smtClean="0">
                <a:latin typeface="Berlin Sans FB Demi" pitchFamily="34" charset="0"/>
              </a:rPr>
              <a:t>,</a:t>
            </a:r>
          </a:p>
          <a:p>
            <a:pPr algn="ctr"/>
            <a:r>
              <a:rPr lang="en-US" dirty="0" err="1" smtClean="0">
                <a:latin typeface="Berlin Sans FB Demi" pitchFamily="34" charset="0"/>
              </a:rPr>
              <a:t>dapat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ditanyakan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langsung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kepada</a:t>
            </a:r>
            <a:r>
              <a:rPr lang="en-US" dirty="0" smtClean="0">
                <a:latin typeface="Berlin Sans FB Demi" pitchFamily="34" charset="0"/>
              </a:rPr>
              <a:t> Tenant Relations</a:t>
            </a:r>
            <a:endParaRPr lang="id-ID" dirty="0">
              <a:latin typeface="Berlin Sans FB Demi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-123825" y="1485900"/>
            <a:ext cx="9391650" cy="952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5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LAIN –LAIN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576A2C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5059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1524000"/>
            <a:ext cx="82296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orbel" pitchFamily="34" charset="0"/>
              <a:buAutoNum type="arabicPeriod"/>
            </a:pPr>
            <a:r>
              <a:rPr lang="en-US" sz="2400" b="1" dirty="0" err="1" smtClean="0">
                <a:latin typeface="Footlight MT Light" pitchFamily="18" charset="0"/>
              </a:rPr>
              <a:t>Jika</a:t>
            </a:r>
            <a:r>
              <a:rPr lang="en-US" sz="2400" b="1" dirty="0" smtClean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ada</a:t>
            </a:r>
            <a:r>
              <a:rPr lang="en-US" sz="2400" b="1" dirty="0">
                <a:latin typeface="Footlight MT Light" pitchFamily="18" charset="0"/>
              </a:rPr>
              <a:t> PERUBAHAN &amp; INFORMASI TAMBAHAN, </a:t>
            </a:r>
            <a:r>
              <a:rPr lang="en-US" sz="2400" b="1" dirty="0" err="1">
                <a:latin typeface="Footlight MT Light" pitchFamily="18" charset="0"/>
              </a:rPr>
              <a:t>mengenai</a:t>
            </a:r>
            <a:r>
              <a:rPr lang="en-US" sz="40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lang="en-US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SIDE</a:t>
            </a:r>
            <a:r>
              <a:rPr lang="en-US" sz="2400" b="1" dirty="0">
                <a:latin typeface="Footlight MT Light" pitchFamily="18" charset="0"/>
              </a:rPr>
              <a:t>  </a:t>
            </a:r>
            <a:r>
              <a:rPr lang="en-US" sz="2400" b="1" dirty="0" err="1">
                <a:latin typeface="Footlight MT Light" pitchFamily="18" charset="0"/>
              </a:rPr>
              <a:t>akan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segera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kami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masukan</a:t>
            </a:r>
            <a:r>
              <a:rPr lang="en-US" sz="2400" b="1" dirty="0">
                <a:latin typeface="Footlight MT Light" pitchFamily="18" charset="0"/>
              </a:rPr>
              <a:t>.</a:t>
            </a:r>
          </a:p>
          <a:p>
            <a:pPr marL="342900" indent="-342900">
              <a:buFont typeface="Corbel" pitchFamily="34" charset="0"/>
              <a:buAutoNum type="arabicPeriod"/>
            </a:pPr>
            <a:r>
              <a:rPr lang="en-US" sz="2400" b="1" dirty="0" err="1">
                <a:latin typeface="Footlight MT Light" pitchFamily="18" charset="0"/>
              </a:rPr>
              <a:t>Seluruh</a:t>
            </a:r>
            <a:r>
              <a:rPr lang="en-US" sz="2400" b="1" dirty="0">
                <a:latin typeface="Footlight MT Light" pitchFamily="18" charset="0"/>
              </a:rPr>
              <a:t> Resident </a:t>
            </a:r>
            <a:r>
              <a:rPr lang="en-US" sz="2400" b="1" dirty="0" err="1">
                <a:latin typeface="Footlight MT Light" pitchFamily="18" charset="0"/>
              </a:rPr>
              <a:t>di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mohon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untuk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selalu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melihat</a:t>
            </a:r>
            <a:r>
              <a:rPr lang="en-US" sz="2400" b="1" dirty="0">
                <a:latin typeface="Footlight MT Light" pitchFamily="18" charset="0"/>
              </a:rPr>
              <a:t> Resident Info TV Channel </a:t>
            </a:r>
            <a:r>
              <a:rPr lang="en-US" sz="2400" b="1" dirty="0" err="1">
                <a:latin typeface="Footlight MT Light" pitchFamily="18" charset="0"/>
              </a:rPr>
              <a:t>ini</a:t>
            </a:r>
            <a:r>
              <a:rPr lang="en-US" sz="2400" b="1" dirty="0">
                <a:latin typeface="Footlight MT Light" pitchFamily="18" charset="0"/>
              </a:rPr>
              <a:t>.</a:t>
            </a:r>
          </a:p>
          <a:p>
            <a:pPr marL="342900" indent="-342900">
              <a:buFont typeface="Corbel" pitchFamily="34" charset="0"/>
              <a:buAutoNum type="arabicPeriod"/>
            </a:pPr>
            <a:r>
              <a:rPr lang="en-US" sz="2400" b="1" dirty="0" err="1">
                <a:latin typeface="Footlight MT Light" pitchFamily="18" charset="0"/>
              </a:rPr>
              <a:t>Jika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ada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Keluhan</a:t>
            </a:r>
            <a:r>
              <a:rPr lang="en-US" sz="2400" b="1" dirty="0">
                <a:latin typeface="Footlight MT Light" pitchFamily="18" charset="0"/>
              </a:rPr>
              <a:t>, </a:t>
            </a:r>
            <a:r>
              <a:rPr lang="en-US" sz="2400" b="1" dirty="0" err="1">
                <a:latin typeface="Footlight MT Light" pitchFamily="18" charset="0"/>
              </a:rPr>
              <a:t>Masukan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atau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Ide-ide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untuk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kebaikan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bersama</a:t>
            </a:r>
            <a:r>
              <a:rPr lang="en-US" sz="2400" b="1" dirty="0">
                <a:latin typeface="Footlight MT Light" pitchFamily="18" charset="0"/>
              </a:rPr>
              <a:t>, </a:t>
            </a:r>
            <a:r>
              <a:rPr lang="en-US" sz="2400" b="1" dirty="0" err="1">
                <a:latin typeface="Footlight MT Light" pitchFamily="18" charset="0"/>
              </a:rPr>
              <a:t>silahkan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menyurati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atau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menghubungi</a:t>
            </a:r>
            <a:r>
              <a:rPr lang="en-US" sz="2400" b="1" dirty="0">
                <a:latin typeface="Footlight MT Light" pitchFamily="18" charset="0"/>
              </a:rPr>
              <a:t> Tenant Relations, Assistant Manager  </a:t>
            </a:r>
            <a:r>
              <a:rPr lang="en-US" sz="2400" b="1" dirty="0" err="1">
                <a:latin typeface="Footlight MT Light" pitchFamily="18" charset="0"/>
              </a:rPr>
              <a:t>atau</a:t>
            </a:r>
            <a:r>
              <a:rPr lang="en-US" sz="2400" b="1" dirty="0">
                <a:latin typeface="Footlight MT Light" pitchFamily="18" charset="0"/>
              </a:rPr>
              <a:t> General Manager </a:t>
            </a:r>
            <a:r>
              <a:rPr lang="en-US" sz="2400" b="1" dirty="0" err="1">
                <a:latin typeface="Footlight MT Light" pitchFamily="18" charset="0"/>
              </a:rPr>
              <a:t>langsung</a:t>
            </a:r>
            <a:r>
              <a:rPr lang="en-US" sz="2400" b="1" dirty="0">
                <a:latin typeface="Footlight MT Light" pitchFamily="18" charset="0"/>
              </a:rPr>
              <a:t>. </a:t>
            </a:r>
          </a:p>
          <a:p>
            <a:pPr marL="342900" indent="-342900">
              <a:buFont typeface="Corbel" pitchFamily="34" charset="0"/>
              <a:buAutoNum type="arabicPeriod"/>
            </a:pPr>
            <a:r>
              <a:rPr lang="en-US" sz="2400" b="1" dirty="0" err="1">
                <a:latin typeface="Footlight MT Light" pitchFamily="18" charset="0"/>
              </a:rPr>
              <a:t>Jika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ada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hal</a:t>
            </a:r>
            <a:r>
              <a:rPr lang="en-US" sz="2400" b="1" dirty="0">
                <a:latin typeface="Footlight MT Light" pitchFamily="18" charset="0"/>
              </a:rPr>
              <a:t> yang </a:t>
            </a:r>
            <a:r>
              <a:rPr lang="en-US" sz="2400" b="1" dirty="0" err="1">
                <a:latin typeface="Footlight MT Light" pitchFamily="18" charset="0"/>
              </a:rPr>
              <a:t>belum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jelas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atau</a:t>
            </a:r>
            <a:r>
              <a:rPr lang="en-US" sz="2400" b="1" dirty="0">
                <a:latin typeface="Footlight MT Light" pitchFamily="18" charset="0"/>
              </a:rPr>
              <a:t> yang </a:t>
            </a:r>
            <a:r>
              <a:rPr lang="en-US" sz="2400" b="1" dirty="0" err="1">
                <a:latin typeface="Footlight MT Light" pitchFamily="18" charset="0"/>
              </a:rPr>
              <a:t>ingin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ditanyakan</a:t>
            </a:r>
            <a:r>
              <a:rPr lang="en-US" sz="2400" b="1" dirty="0">
                <a:latin typeface="Footlight MT Light" pitchFamily="18" charset="0"/>
              </a:rPr>
              <a:t>, </a:t>
            </a:r>
            <a:r>
              <a:rPr lang="en-US" sz="2400" b="1" dirty="0" err="1">
                <a:latin typeface="Footlight MT Light" pitchFamily="18" charset="0"/>
              </a:rPr>
              <a:t>silahkan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bertanya</a:t>
            </a:r>
            <a:r>
              <a:rPr lang="en-US" sz="2400" b="1" dirty="0">
                <a:latin typeface="Footlight MT Light" pitchFamily="18" charset="0"/>
              </a:rPr>
              <a:t> LANGSUNG, </a:t>
            </a:r>
            <a:r>
              <a:rPr lang="en-US" sz="2400" b="1" dirty="0" err="1">
                <a:latin typeface="Footlight MT Light" pitchFamily="18" charset="0"/>
              </a:rPr>
              <a:t>karena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kami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ada</a:t>
            </a:r>
            <a:r>
              <a:rPr lang="en-US" sz="2400" b="1" dirty="0">
                <a:latin typeface="Footlight MT Light" pitchFamily="18" charset="0"/>
              </a:rPr>
              <a:t> 24 JAM</a:t>
            </a:r>
            <a:r>
              <a:rPr lang="en-US" sz="2400" b="1" dirty="0" smtClean="0">
                <a:latin typeface="Footlight MT Light" pitchFamily="18" charset="0"/>
              </a:rPr>
              <a:t>.  </a:t>
            </a:r>
            <a:endParaRPr lang="en-US" sz="2400" b="1" dirty="0">
              <a:latin typeface="Footlight MT Light" pitchFamily="18" charset="0"/>
            </a:endParaRPr>
          </a:p>
          <a:p>
            <a:pPr marL="342900" indent="-342900" algn="r"/>
            <a:endParaRPr lang="en-US" sz="2400" dirty="0">
              <a:latin typeface="Brush Script Std" pitchFamily="50" charset="0"/>
            </a:endParaRPr>
          </a:p>
          <a:p>
            <a:pPr marL="342900" indent="-342900" algn="r"/>
            <a:r>
              <a:rPr lang="en-US" sz="2400" dirty="0">
                <a:latin typeface="Brush Script Std" pitchFamily="50" charset="0"/>
              </a:rPr>
              <a:t>Condominium Management </a:t>
            </a:r>
          </a:p>
          <a:p>
            <a:pPr marL="342900" indent="-342900"/>
            <a:endParaRPr lang="en-US" sz="2400" b="1" dirty="0">
              <a:latin typeface="Footlight MT Light" pitchFamily="18" charset="0"/>
            </a:endParaRPr>
          </a:p>
        </p:txBody>
      </p:sp>
    </p:spTree>
  </p:cSld>
  <p:clrMapOvr>
    <a:masterClrMapping/>
  </p:clrMapOvr>
  <p:transition spd="slow" advClick="0" advTm="35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23668" y="-152400"/>
            <a:ext cx="78486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eaLnBrk="0" hangingPunct="0"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(March 2012) </a:t>
            </a:r>
            <a:r>
              <a:rPr lang="en-US" sz="80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lang="en-US" sz="54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SIDE</a:t>
            </a:r>
            <a:r>
              <a:rPr lang="en-US" sz="26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r" eaLnBrk="0" hangingPunct="0">
              <a:defRPr/>
            </a:pPr>
            <a:r>
              <a:rPr lang="en-US" sz="28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The Cambridge Condominium</a:t>
            </a:r>
          </a:p>
          <a:p>
            <a:pPr algn="r" eaLnBrk="0" hangingPunct="0">
              <a:defRPr/>
            </a:pPr>
            <a:r>
              <a:rPr lang="en-US" sz="26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id-ID" dirty="0">
              <a:solidFill>
                <a:srgbClr val="FFFF00"/>
              </a:solidFill>
              <a:latin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609600" y="1068050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381000" y="1634728"/>
            <a:ext cx="83820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 smtClean="0">
                <a:latin typeface="Brush Script Std" pitchFamily="50" charset="0"/>
              </a:rPr>
              <a:t>Message from </a:t>
            </a:r>
            <a:r>
              <a:rPr lang="en-US" sz="2400" u="sng" dirty="0">
                <a:latin typeface="Brush Script Std" pitchFamily="50" charset="0"/>
              </a:rPr>
              <a:t>GM </a:t>
            </a:r>
            <a:r>
              <a:rPr lang="en-US" sz="2400" u="sng" dirty="0" smtClean="0">
                <a:latin typeface="Brush Script Std" pitchFamily="50" charset="0"/>
              </a:rPr>
              <a:t>.</a:t>
            </a:r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Dear Resident,</a:t>
            </a:r>
          </a:p>
          <a:p>
            <a:pPr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Maintenance and testing of  entire Fire Hydrant system whilst the Practice of Emergency Situations for Condominium staff  is ongoing every Saturday at 9 AM.  This activities is attended by 3 business unit; Condominium, Hotel &amp; Mall and lead by Building Management Team. </a:t>
            </a:r>
          </a:p>
          <a:p>
            <a:pPr>
              <a:defRPr/>
            </a:pPr>
            <a:endParaRPr lang="en-US" sz="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Basic Practice of FIRE HYDRANT for Resident will be held on April and May 2012. (Further information will be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announce)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Please make sure your Unit has a Fire Extinguisher, please get it from Tenant Relations.</a:t>
            </a:r>
          </a:p>
          <a:p>
            <a:pPr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Information on How to Take care of Fire Extinguisher is at INSIDE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News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September 2011. 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(read on www.cambridge.co.id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endPara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Regards,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Teddy Sinaga</a:t>
            </a:r>
          </a:p>
        </p:txBody>
      </p:sp>
    </p:spTree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38200" y="5395913"/>
            <a:ext cx="7696200" cy="1233487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2638"/>
              <a:ext cx="7253288" cy="71241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44264"/>
              <a:ext cx="7510463" cy="761605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For Family for Life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6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23668" y="30740"/>
            <a:ext cx="78486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eaLnBrk="0" hangingPunct="0">
              <a:defRPr/>
            </a:pPr>
            <a:r>
              <a:rPr lang="en-US" sz="2000" b="1" dirty="0" smtClean="0"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Maret</a:t>
            </a:r>
            <a:r>
              <a:rPr lang="en-US" sz="2000" b="1" dirty="0" smtClean="0"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2012) </a:t>
            </a:r>
            <a:r>
              <a:rPr lang="en-US" sz="80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lang="en-US" sz="54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SIDE</a:t>
            </a:r>
            <a:r>
              <a:rPr lang="en-US" sz="26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r" eaLnBrk="0" hangingPunct="0">
              <a:defRPr/>
            </a:pPr>
            <a:r>
              <a:rPr lang="en-US" sz="28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The Cambridge Condominium</a:t>
            </a:r>
          </a:p>
          <a:p>
            <a:pPr algn="r" eaLnBrk="0" hangingPunct="0">
              <a:defRPr/>
            </a:pPr>
            <a:r>
              <a:rPr lang="en-US" sz="26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id-ID" dirty="0">
              <a:solidFill>
                <a:srgbClr val="FFFF00"/>
              </a:solidFill>
              <a:latin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609600" y="1143000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749" name="Picture 2" descr="H:\GMTS\Logo Cambridge\CAMBRIDGE-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5688" y="5516563"/>
            <a:ext cx="9906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13"/>
          <p:cNvSpPr txBox="1">
            <a:spLocks noChangeArrowheads="1"/>
          </p:cNvSpPr>
          <p:nvPr/>
        </p:nvSpPr>
        <p:spPr bwMode="auto">
          <a:xfrm>
            <a:off x="533400" y="1003042"/>
            <a:ext cx="80772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2400" u="sng" dirty="0" smtClean="0">
              <a:latin typeface="Brush Script Std" pitchFamily="50" charset="0"/>
            </a:endParaRPr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2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2400" b="1" u="sng" dirty="0" smtClean="0"/>
              <a:t>Info INSIDE </a:t>
            </a:r>
            <a:r>
              <a:rPr lang="en-US" sz="2400" b="1" u="sng" dirty="0" err="1" smtClean="0"/>
              <a:t>bulan-bulan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sebelumnya</a:t>
            </a:r>
            <a:endParaRPr lang="en-US" sz="2400" b="1" u="sng" dirty="0" smtClean="0"/>
          </a:p>
          <a:p>
            <a:pPr>
              <a:defRPr/>
            </a:pPr>
            <a:endParaRPr lang="en-US" sz="2400" b="1" u="sng" dirty="0" smtClean="0"/>
          </a:p>
          <a:p>
            <a:pPr>
              <a:defRPr/>
            </a:pPr>
            <a:r>
              <a:rPr lang="en-US" sz="2400" dirty="0" err="1" smtClean="0"/>
              <a:t>Untuk</a:t>
            </a:r>
            <a:r>
              <a:rPr lang="en-US" sz="2400" dirty="0" smtClean="0"/>
              <a:t> info INSIDE yang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tampilkan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Resident Info TV Channel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bulan-bulan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sebelumnya</a:t>
            </a:r>
            <a:r>
              <a:rPr lang="en-US" sz="2400" dirty="0" smtClean="0"/>
              <a:t>,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dilihat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www.cambridge.co.id</a:t>
            </a:r>
          </a:p>
          <a:p>
            <a:pPr>
              <a:defRPr/>
            </a:pPr>
            <a:r>
              <a:rPr lang="en-US" sz="2400" dirty="0" err="1" smtClean="0">
                <a:solidFill>
                  <a:srgbClr val="FFFF00"/>
                </a:solidFill>
              </a:rPr>
              <a:t>Terutama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bagi</a:t>
            </a:r>
            <a:r>
              <a:rPr lang="en-US" sz="2400" dirty="0" smtClean="0">
                <a:solidFill>
                  <a:srgbClr val="FFFF00"/>
                </a:solidFill>
              </a:rPr>
              <a:t> Resident </a:t>
            </a:r>
            <a:r>
              <a:rPr lang="en-US" sz="2400" dirty="0" err="1" smtClean="0">
                <a:solidFill>
                  <a:srgbClr val="FFFF00"/>
                </a:solidFill>
              </a:rPr>
              <a:t>baru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</a:rPr>
              <a:t>diwajibkan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untuk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membaca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dan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memahaminya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serta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mensosialisasikan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kepada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seluruh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keluarga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dan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pekerja-pekerjanya</a:t>
            </a:r>
            <a:r>
              <a:rPr lang="en-US" sz="2400" dirty="0" smtClean="0">
                <a:solidFill>
                  <a:srgbClr val="FFFF00"/>
                </a:solidFill>
              </a:rPr>
              <a:t>.  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800" dirty="0" smtClean="0"/>
          </a:p>
          <a:p>
            <a:pPr>
              <a:defRPr/>
            </a:pPr>
            <a:endParaRPr lang="en-US" sz="400" b="1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38200" y="5395913"/>
            <a:ext cx="7696200" cy="1233487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2638"/>
              <a:ext cx="7253288" cy="71241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44264"/>
              <a:ext cx="7510463" cy="761605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For Family for Life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6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23668" y="30740"/>
            <a:ext cx="78486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eaLnBrk="0" hangingPunct="0">
              <a:defRPr/>
            </a:pPr>
            <a:r>
              <a:rPr lang="en-US" sz="2000" b="1" dirty="0" smtClean="0"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(March 2012) </a:t>
            </a:r>
            <a:r>
              <a:rPr lang="en-US" sz="80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lang="en-US" sz="54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SIDE</a:t>
            </a:r>
            <a:r>
              <a:rPr lang="en-US" sz="26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r" eaLnBrk="0" hangingPunct="0">
              <a:defRPr/>
            </a:pPr>
            <a:r>
              <a:rPr lang="en-US" sz="28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The Cambridge Condominium</a:t>
            </a:r>
          </a:p>
          <a:p>
            <a:pPr algn="r" eaLnBrk="0" hangingPunct="0">
              <a:defRPr/>
            </a:pPr>
            <a:r>
              <a:rPr lang="en-US" sz="26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id-ID" dirty="0">
              <a:solidFill>
                <a:srgbClr val="FFFF00"/>
              </a:solidFill>
              <a:latin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609600" y="1143000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749" name="Picture 2" descr="H:\GMTS\Logo Cambridge\CAMBRIDGE-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5688" y="5516563"/>
            <a:ext cx="9906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457200" y="1003042"/>
            <a:ext cx="81534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2400" u="sng" dirty="0" smtClean="0">
              <a:latin typeface="Brush Script Std" pitchFamily="50" charset="0"/>
            </a:endParaRPr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2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2400" b="1" u="sng" dirty="0" smtClean="0"/>
              <a:t>News of INSIDE for the past Months</a:t>
            </a:r>
          </a:p>
          <a:p>
            <a:pPr>
              <a:defRPr/>
            </a:pPr>
            <a:endParaRPr lang="en-US" sz="2400" b="1" u="sng" dirty="0" smtClean="0"/>
          </a:p>
          <a:p>
            <a:pPr>
              <a:defRPr/>
            </a:pPr>
            <a:r>
              <a:rPr lang="en-US" sz="2400" dirty="0" smtClean="0"/>
              <a:t>Please visit our website : </a:t>
            </a:r>
            <a:r>
              <a:rPr lang="en-US" sz="24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www.cambridge.co.id</a:t>
            </a: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To see all the news of INSIDE for the past months.</a:t>
            </a:r>
          </a:p>
          <a:p>
            <a:pPr>
              <a:defRPr/>
            </a:pPr>
            <a:endParaRPr lang="en-US" sz="2400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Especially for the New Resident, you are require to read and to update the previous news which are very Important for you, your family member and your Worker to know.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800" dirty="0" smtClean="0"/>
          </a:p>
          <a:p>
            <a:pPr>
              <a:defRPr/>
            </a:pPr>
            <a:endParaRPr lang="en-US" sz="400" b="1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38200" y="5395913"/>
            <a:ext cx="7696200" cy="1233487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2638"/>
              <a:ext cx="7253288" cy="71241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44264"/>
              <a:ext cx="7510463" cy="761605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For Family for Life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6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23668" y="30740"/>
            <a:ext cx="78486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eaLnBrk="0" hangingPunct="0">
              <a:defRPr/>
            </a:pPr>
            <a:r>
              <a:rPr lang="en-US" sz="2000" b="1" dirty="0" smtClean="0"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Maret</a:t>
            </a:r>
            <a:r>
              <a:rPr lang="en-US" sz="2000" b="1" dirty="0" smtClean="0"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 2012) </a:t>
            </a:r>
            <a:r>
              <a:rPr lang="en-US" sz="80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lang="en-US" sz="54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SIDE</a:t>
            </a:r>
            <a:r>
              <a:rPr lang="en-US" sz="26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r" eaLnBrk="0" hangingPunct="0">
              <a:defRPr/>
            </a:pPr>
            <a:r>
              <a:rPr lang="en-US" sz="28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The Cambridge Condominium</a:t>
            </a:r>
          </a:p>
          <a:p>
            <a:pPr algn="r" eaLnBrk="0" hangingPunct="0">
              <a:defRPr/>
            </a:pPr>
            <a:r>
              <a:rPr lang="en-US" sz="26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id-ID" dirty="0">
              <a:solidFill>
                <a:srgbClr val="FFFF00"/>
              </a:solidFill>
              <a:latin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609600" y="1143000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749" name="Picture 2" descr="H:\GMTS\Logo Cambridge\CAMBRIDGE-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5688" y="5516563"/>
            <a:ext cx="9906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533400" y="914400"/>
            <a:ext cx="80772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2400" u="sng" dirty="0" smtClean="0">
              <a:latin typeface="Brush Script Std" pitchFamily="50" charset="0"/>
            </a:endParaRPr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2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2400" b="1" u="sng" dirty="0" smtClean="0"/>
              <a:t>KACA BALKON</a:t>
            </a:r>
            <a:endParaRPr lang="en-US" b="1" dirty="0" smtClean="0"/>
          </a:p>
          <a:p>
            <a:pPr>
              <a:defRPr/>
            </a:pPr>
            <a:endParaRPr lang="en-US" sz="800" b="1" dirty="0" smtClean="0"/>
          </a:p>
          <a:p>
            <a:pPr>
              <a:defRPr/>
            </a:pPr>
            <a:r>
              <a:rPr lang="en-US" b="1" dirty="0" err="1" smtClean="0"/>
              <a:t>Tahap</a:t>
            </a:r>
            <a:r>
              <a:rPr lang="en-US" b="1" dirty="0" smtClean="0"/>
              <a:t> </a:t>
            </a:r>
            <a:r>
              <a:rPr lang="en-US" b="1" dirty="0" err="1" smtClean="0"/>
              <a:t>Akhir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penyempurnaan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pemindahan</a:t>
            </a:r>
            <a:r>
              <a:rPr lang="en-US" b="1" dirty="0" smtClean="0"/>
              <a:t> </a:t>
            </a:r>
            <a:r>
              <a:rPr lang="en-US" b="1" dirty="0" err="1" smtClean="0"/>
              <a:t>kaca</a:t>
            </a:r>
            <a:r>
              <a:rPr lang="en-US" b="1" dirty="0" smtClean="0"/>
              <a:t> </a:t>
            </a:r>
            <a:r>
              <a:rPr lang="en-US" b="1" dirty="0" err="1" smtClean="0"/>
              <a:t>balkon</a:t>
            </a:r>
            <a:r>
              <a:rPr lang="en-US" b="1" dirty="0" smtClean="0"/>
              <a:t> </a:t>
            </a:r>
            <a:r>
              <a:rPr lang="en-US" b="1" dirty="0" err="1" smtClean="0"/>
              <a:t>adalah</a:t>
            </a:r>
            <a:r>
              <a:rPr lang="en-US" b="1" dirty="0" smtClean="0"/>
              <a:t> PEMERIKSAAN BAUT &amp; PEMASANGAN </a:t>
            </a:r>
            <a:r>
              <a:rPr lang="en-US" b="1" dirty="0" err="1" smtClean="0"/>
              <a:t>SEALENT.-nya</a:t>
            </a:r>
            <a:r>
              <a:rPr lang="en-US" b="1" dirty="0" smtClean="0"/>
              <a:t> </a:t>
            </a:r>
            <a:r>
              <a:rPr lang="en-US" b="1" dirty="0" err="1" smtClean="0"/>
              <a:t>Tahap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sedang</a:t>
            </a:r>
            <a:r>
              <a:rPr lang="en-US" b="1" dirty="0" smtClean="0"/>
              <a:t> </a:t>
            </a:r>
            <a:r>
              <a:rPr lang="en-US" b="1" dirty="0" err="1" smtClean="0"/>
              <a:t>dilakukan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diharapkan</a:t>
            </a:r>
            <a:r>
              <a:rPr lang="en-US" b="1" dirty="0" smtClean="0"/>
              <a:t> </a:t>
            </a:r>
            <a:r>
              <a:rPr lang="en-US" b="1" dirty="0" err="1" smtClean="0"/>
              <a:t>tuntas</a:t>
            </a:r>
            <a:r>
              <a:rPr lang="en-US" b="1" dirty="0" smtClean="0"/>
              <a:t> </a:t>
            </a:r>
            <a:r>
              <a:rPr lang="en-US" b="1" dirty="0" err="1" smtClean="0"/>
              <a:t>akhir</a:t>
            </a:r>
            <a:r>
              <a:rPr lang="en-US" b="1" dirty="0" smtClean="0"/>
              <a:t> April 2012.</a:t>
            </a:r>
          </a:p>
          <a:p>
            <a:pPr>
              <a:defRPr/>
            </a:pPr>
            <a:endParaRPr lang="en-US" sz="400" b="1" dirty="0" smtClean="0"/>
          </a:p>
          <a:p>
            <a:pPr>
              <a:defRPr/>
            </a:pPr>
            <a:endParaRPr lang="en-US" sz="400" b="1" dirty="0" smtClean="0"/>
          </a:p>
          <a:p>
            <a:pPr>
              <a:defRPr/>
            </a:pPr>
            <a:r>
              <a:rPr lang="en-US" b="1" dirty="0" err="1" smtClean="0"/>
              <a:t>Bagi</a:t>
            </a:r>
            <a:r>
              <a:rPr lang="en-US" b="1" dirty="0" smtClean="0"/>
              <a:t> Resident yang </a:t>
            </a:r>
            <a:r>
              <a:rPr lang="en-US" b="1" dirty="0" err="1" smtClean="0"/>
              <a:t>ingin</a:t>
            </a:r>
            <a:r>
              <a:rPr lang="en-US" b="1" dirty="0" smtClean="0"/>
              <a:t> </a:t>
            </a:r>
            <a:r>
              <a:rPr lang="en-US" b="1" dirty="0" err="1" smtClean="0"/>
              <a:t>menambah</a:t>
            </a:r>
            <a:r>
              <a:rPr lang="en-US" b="1" dirty="0" smtClean="0"/>
              <a:t> Stainless Steel </a:t>
            </a:r>
            <a:r>
              <a:rPr lang="en-US" b="1" dirty="0" err="1" smtClean="0"/>
              <a:t>pada</a:t>
            </a:r>
            <a:r>
              <a:rPr lang="en-US" b="1" dirty="0" smtClean="0"/>
              <a:t> SEMUA UJUNG ATAS KACA BALKON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lebih</a:t>
            </a:r>
            <a:r>
              <a:rPr lang="en-US" b="1" dirty="0" smtClean="0"/>
              <a:t> </a:t>
            </a:r>
            <a:r>
              <a:rPr lang="en-US" b="1" dirty="0" err="1" smtClean="0"/>
              <a:t>memperkuat</a:t>
            </a:r>
            <a:r>
              <a:rPr lang="en-US" b="1" dirty="0" smtClean="0"/>
              <a:t> (</a:t>
            </a:r>
            <a:r>
              <a:rPr lang="en-US" b="1" dirty="0" err="1" smtClean="0"/>
              <a:t>Pilihan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BIAYA yang </a:t>
            </a:r>
            <a:r>
              <a:rPr lang="en-US" b="1" dirty="0" err="1" smtClean="0"/>
              <a:t>sangat</a:t>
            </a:r>
            <a:r>
              <a:rPr lang="en-US" b="1" dirty="0" smtClean="0"/>
              <a:t> </a:t>
            </a:r>
            <a:r>
              <a:rPr lang="en-US" b="1" dirty="0" err="1" smtClean="0"/>
              <a:t>Terjangkau</a:t>
            </a:r>
            <a:r>
              <a:rPr lang="en-US" b="1" dirty="0" smtClean="0"/>
              <a:t>),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segera</a:t>
            </a:r>
            <a:r>
              <a:rPr lang="en-US" b="1" dirty="0" smtClean="0"/>
              <a:t> </a:t>
            </a:r>
            <a:r>
              <a:rPr lang="en-US" b="1" dirty="0" err="1" smtClean="0"/>
              <a:t>menghubungi</a:t>
            </a:r>
            <a:r>
              <a:rPr lang="en-US" b="1" dirty="0" smtClean="0"/>
              <a:t> Tenant Relations.</a:t>
            </a:r>
            <a:endParaRPr lang="en-US" sz="400" b="1" dirty="0" smtClean="0"/>
          </a:p>
          <a:p>
            <a:pPr>
              <a:defRPr/>
            </a:pPr>
            <a:endParaRPr lang="en-US" sz="800" b="1" dirty="0" smtClean="0"/>
          </a:p>
          <a:p>
            <a:pPr>
              <a:defRPr/>
            </a:pPr>
            <a:r>
              <a:rPr lang="en-US" b="1" dirty="0" err="1" smtClean="0"/>
              <a:t>Terima</a:t>
            </a:r>
            <a:r>
              <a:rPr lang="en-US" b="1" dirty="0" smtClean="0"/>
              <a:t> </a:t>
            </a:r>
            <a:r>
              <a:rPr lang="en-US" b="1" dirty="0" err="1" smtClean="0"/>
              <a:t>kasih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kerjasama</a:t>
            </a:r>
            <a:r>
              <a:rPr lang="en-US" b="1" dirty="0" smtClean="0"/>
              <a:t> Resident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membantu</a:t>
            </a:r>
            <a:r>
              <a:rPr lang="en-US" b="1" dirty="0" smtClean="0"/>
              <a:t> </a:t>
            </a:r>
            <a:r>
              <a:rPr lang="en-US" b="1" dirty="0" err="1" smtClean="0"/>
              <a:t>kami</a:t>
            </a:r>
            <a:r>
              <a:rPr lang="en-US" b="1" dirty="0" smtClean="0"/>
              <a:t> </a:t>
            </a:r>
            <a:r>
              <a:rPr lang="en-US" b="1" dirty="0" err="1" smtClean="0"/>
              <a:t>mempercepat</a:t>
            </a:r>
            <a:r>
              <a:rPr lang="en-US" b="1" dirty="0" smtClean="0"/>
              <a:t> </a:t>
            </a:r>
            <a:r>
              <a:rPr lang="en-US" b="1" dirty="0" err="1" smtClean="0"/>
              <a:t>Proses</a:t>
            </a:r>
            <a:r>
              <a:rPr lang="en-US" b="1" dirty="0" smtClean="0"/>
              <a:t> </a:t>
            </a:r>
            <a:r>
              <a:rPr lang="en-US" b="1" dirty="0" err="1" smtClean="0"/>
              <a:t>Pemeriksaan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penyempurnaan</a:t>
            </a:r>
            <a:r>
              <a:rPr lang="en-US" b="1" dirty="0" smtClean="0"/>
              <a:t> </a:t>
            </a:r>
            <a:r>
              <a:rPr lang="en-US" b="1" dirty="0" err="1" smtClean="0"/>
              <a:t>tahap</a:t>
            </a:r>
            <a:r>
              <a:rPr lang="en-US" b="1" dirty="0" smtClean="0"/>
              <a:t> </a:t>
            </a:r>
            <a:r>
              <a:rPr lang="en-US" b="1" dirty="0" err="1" smtClean="0"/>
              <a:t>akhir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.</a:t>
            </a:r>
            <a:endParaRPr lang="en-US" sz="400" b="1" dirty="0" smtClean="0"/>
          </a:p>
          <a:p>
            <a:pPr>
              <a:defRPr/>
            </a:pPr>
            <a:endParaRPr lang="en-US" sz="400" b="1" dirty="0" smtClean="0"/>
          </a:p>
          <a:p>
            <a:pPr>
              <a:defRPr/>
            </a:pPr>
            <a:r>
              <a:rPr lang="en-US" b="1" dirty="0" smtClean="0"/>
              <a:t> </a:t>
            </a:r>
            <a:endParaRPr lang="en-US" sz="400" b="1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304800"/>
            <a:ext cx="7772400" cy="627864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 Coaching Clinic 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400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stelle Black SF" pitchFamily="2" charset="0"/>
              </a:rPr>
              <a:t>Setiap</a:t>
            </a:r>
            <a:r>
              <a:rPr lang="en-US" sz="34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stelle Black SF" pitchFamily="2" charset="0"/>
              </a:rPr>
              <a:t> </a:t>
            </a:r>
            <a:r>
              <a:rPr lang="en-US" sz="3400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stelle Black SF" pitchFamily="2" charset="0"/>
              </a:rPr>
              <a:t>Sabtu</a:t>
            </a:r>
            <a:r>
              <a:rPr lang="en-US" sz="34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stelle Black SF" pitchFamily="2" charset="0"/>
              </a:rPr>
              <a:t>/Every Saturday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stelle Black SF" pitchFamily="2" charset="0"/>
              </a:rPr>
              <a:t>3, 10, 17, 24, 31Mar’12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stelle Black SF" pitchFamily="2" charset="0"/>
              </a:rPr>
              <a:t>Jam/Time: 10.00 - 12.00</a:t>
            </a:r>
            <a:endParaRPr lang="en-US" sz="3400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stelle Black SF" pitchFamily="2" charset="0"/>
              </a:rPr>
              <a:t>Instruktur</a:t>
            </a:r>
            <a:r>
              <a:rPr lang="en-US" sz="34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stelle Black SF" pitchFamily="2" charset="0"/>
              </a:rPr>
              <a:t> </a:t>
            </a:r>
            <a:r>
              <a:rPr lang="en-US" sz="3400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stelle Black SF" pitchFamily="2" charset="0"/>
              </a:rPr>
              <a:t>Profesional</a:t>
            </a:r>
            <a:r>
              <a:rPr lang="en-US" sz="34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stelle Black SF" pitchFamily="2" charset="0"/>
              </a:rPr>
              <a:t>/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stelle Black SF" pitchFamily="2" charset="0"/>
              </a:rPr>
              <a:t>Professional Instructor: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stelle Black SF" pitchFamily="2" charset="0"/>
              </a:rPr>
              <a:t>Putrisia</a:t>
            </a:r>
            <a:endParaRPr lang="en-US" sz="3400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lephant" pitchFamily="18" charset="0"/>
              </a:rPr>
              <a:t> </a:t>
            </a:r>
          </a:p>
        </p:txBody>
      </p:sp>
      <p:sp>
        <p:nvSpPr>
          <p:cNvPr id="36867" name="Rectangle 14"/>
          <p:cNvSpPr>
            <a:spLocks noChangeArrowheads="1"/>
          </p:cNvSpPr>
          <p:nvPr/>
        </p:nvSpPr>
        <p:spPr bwMode="auto">
          <a:xfrm>
            <a:off x="4522788" y="5830888"/>
            <a:ext cx="2749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latin typeface="Cambria" pitchFamily="18" charset="0"/>
              </a:rPr>
              <a:t>For Family for Life</a:t>
            </a:r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685800" y="1364159"/>
            <a:ext cx="2768707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Estelle Black SF" pitchFamily="2" charset="0"/>
              </a:rPr>
              <a:t>TEnis</a:t>
            </a:r>
            <a:r>
              <a:rPr lang="en-US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4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Estelle Black SF" pitchFamily="2" charset="0"/>
              </a:rPr>
              <a:t>Meja</a:t>
            </a:r>
            <a:endParaRPr lang="id-ID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38200" y="5241925"/>
            <a:ext cx="7751763" cy="1249363"/>
            <a:chOff x="914400" y="4805800"/>
            <a:chExt cx="7752472" cy="1249256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2329"/>
              <a:ext cx="7253951" cy="712727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7" y="5243912"/>
              <a:ext cx="7511150" cy="761935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71354" y="4805800"/>
              <a:ext cx="1295518" cy="12190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6872" name="Picture 2" descr="H:\GMTS\Logo Cambridge\CAMBRIDGE-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5538" y="5381625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578203" y="5818910"/>
            <a:ext cx="2749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Cambria" pitchFamily="18" charset="0"/>
              </a:rPr>
              <a:t>For Family for Life</a:t>
            </a:r>
            <a:endParaRPr lang="id-ID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324100"/>
            <a:ext cx="279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20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Teddy Sinaga\My Documents\YOGA PROGRAM\DSCF05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453214"/>
              </a:clrFrom>
              <a:clrTo>
                <a:srgbClr val="453214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9600" y="2057400"/>
            <a:ext cx="5791200" cy="4343400"/>
          </a:xfrm>
          <a:prstGeom prst="round2Diag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180536"/>
            <a:ext cx="8496300" cy="1828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Elephant" pitchFamily="18" charset="0"/>
                <a:ea typeface="+mn-ea"/>
                <a:cs typeface="+mn-cs"/>
              </a:rPr>
              <a:t>U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Elephant" pitchFamily="18" charset="0"/>
                <a:ea typeface="+mn-ea"/>
                <a:cs typeface="+mn-cs"/>
              </a:rPr>
              <a:t>nique 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Elephant" pitchFamily="18" charset="0"/>
                <a:ea typeface="+mn-ea"/>
                <a:cs typeface="+mn-cs"/>
              </a:rPr>
              <a:t>Y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Elephant" pitchFamily="18" charset="0"/>
                <a:ea typeface="+mn-ea"/>
                <a:cs typeface="+mn-cs"/>
              </a:rPr>
              <a:t>OGA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</a:br>
            <a:r>
              <a:rPr lang="en-US" sz="3200" dirty="0" smtClean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Elephant" pitchFamily="18" charset="0"/>
                <a:ea typeface="+mj-ea"/>
                <a:cs typeface="+mj-cs"/>
              </a:rPr>
              <a:t>BERSAMA </a:t>
            </a:r>
            <a:r>
              <a:rPr lang="en-US" sz="3200" dirty="0" err="1" smtClean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Elephant" pitchFamily="18" charset="0"/>
                <a:ea typeface="+mj-ea"/>
                <a:cs typeface="+mj-cs"/>
              </a:rPr>
              <a:t>Sdri</a:t>
            </a:r>
            <a:r>
              <a:rPr lang="en-US" sz="3200" noProof="0" dirty="0" smtClean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Elephant" pitchFamily="18" charset="0"/>
                <a:ea typeface="+mj-ea"/>
                <a:cs typeface="+mj-cs"/>
              </a:rPr>
              <a:t>. </a:t>
            </a:r>
            <a:r>
              <a:rPr lang="en-US" sz="3200" noProof="0" dirty="0" err="1" smtClean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Elephant" pitchFamily="18" charset="0"/>
                <a:ea typeface="+mj-ea"/>
                <a:cs typeface="+mj-cs"/>
              </a:rPr>
              <a:t>Aling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>
                      <a:alpha val="70000"/>
                    </a:schemeClr>
                  </a:gs>
                  <a:gs pos="50000">
                    <a:schemeClr val="tx1">
                      <a:alpha val="80000"/>
                    </a:schemeClr>
                  </a:gs>
                  <a:gs pos="100000">
                    <a:schemeClr val="tx1">
                      <a:alpha val="90000"/>
                    </a:schemeClr>
                  </a:gs>
                </a:gsLst>
                <a:lin ang="0" scaled="0"/>
                <a:tileRect/>
              </a:gradFill>
              <a:effectLst/>
              <a:uLnTx/>
              <a:uFillTx/>
              <a:latin typeface="Elephant" pitchFamily="18" charset="0"/>
              <a:ea typeface="+mj-ea"/>
              <a:cs typeface="+mj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8580" y="2278082"/>
            <a:ext cx="8077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dirty="0" err="1">
                <a:solidFill>
                  <a:srgbClr val="FFFFFF"/>
                </a:solidFill>
                <a:latin typeface="Elephant" pitchFamily="18" charset="0"/>
              </a:rPr>
              <a:t>Hari</a:t>
            </a:r>
            <a:r>
              <a:rPr lang="en-US" sz="2800" dirty="0">
                <a:solidFill>
                  <a:srgbClr val="FFFFFF"/>
                </a:solidFill>
                <a:latin typeface="Elephant" pitchFamily="18" charset="0"/>
              </a:rPr>
              <a:t> SABTU </a:t>
            </a:r>
            <a:r>
              <a:rPr lang="en-US" sz="2800" dirty="0" smtClean="0">
                <a:solidFill>
                  <a:srgbClr val="FFFF00"/>
                </a:solidFill>
                <a:latin typeface="Elephant" pitchFamily="18" charset="0"/>
              </a:rPr>
              <a:t>3, 10, 17, 24, 31 Mar,</a:t>
            </a:r>
            <a:r>
              <a:rPr lang="en-US" sz="2800" dirty="0" smtClean="0">
                <a:solidFill>
                  <a:srgbClr val="FFFFFF"/>
                </a:solidFill>
                <a:latin typeface="Elephant" pitchFamily="18" charset="0"/>
              </a:rPr>
              <a:t> 2012</a:t>
            </a:r>
            <a:endParaRPr lang="en-US" sz="2800" dirty="0">
              <a:solidFill>
                <a:srgbClr val="FFFFFF"/>
              </a:solidFill>
              <a:latin typeface="Elephant" pitchFamily="18" charset="0"/>
            </a:endParaRPr>
          </a:p>
          <a:p>
            <a:pPr algn="r"/>
            <a:r>
              <a:rPr lang="en-US" sz="2800" dirty="0" smtClean="0">
                <a:solidFill>
                  <a:srgbClr val="FFFFFF"/>
                </a:solidFill>
                <a:latin typeface="Elephant" pitchFamily="18" charset="0"/>
              </a:rPr>
              <a:t>JAM</a:t>
            </a:r>
            <a:r>
              <a:rPr lang="en-US" sz="2800" dirty="0">
                <a:solidFill>
                  <a:srgbClr val="FFFFFF"/>
                </a:solidFill>
                <a:latin typeface="Elephant" pitchFamily="18" charset="0"/>
              </a:rPr>
              <a:t>: </a:t>
            </a:r>
            <a:r>
              <a:rPr lang="en-US" sz="2800" dirty="0" smtClean="0">
                <a:solidFill>
                  <a:srgbClr val="FFFFFF"/>
                </a:solidFill>
                <a:latin typeface="Elephant" pitchFamily="18" charset="0"/>
              </a:rPr>
              <a:t>10.30</a:t>
            </a:r>
            <a:r>
              <a:rPr lang="en-US" sz="2800" dirty="0">
                <a:solidFill>
                  <a:srgbClr val="FFFFFF"/>
                </a:solidFill>
                <a:latin typeface="Elephant" pitchFamily="18" charset="0"/>
              </a:rPr>
              <a:t/>
            </a:r>
            <a:br>
              <a:rPr lang="en-US" sz="2800" dirty="0">
                <a:solidFill>
                  <a:srgbClr val="FFFFFF"/>
                </a:solidFill>
                <a:latin typeface="Elephant" pitchFamily="18" charset="0"/>
              </a:rPr>
            </a:br>
            <a:r>
              <a:rPr lang="en-US" sz="2800" dirty="0" err="1">
                <a:solidFill>
                  <a:srgbClr val="FFFFFF"/>
                </a:solidFill>
                <a:latin typeface="Elephant" pitchFamily="18" charset="0"/>
              </a:rPr>
              <a:t>Lokasi</a:t>
            </a:r>
            <a:r>
              <a:rPr lang="en-US" sz="2800" dirty="0">
                <a:solidFill>
                  <a:srgbClr val="FFFFFF"/>
                </a:solidFill>
                <a:latin typeface="Elephant" pitchFamily="18" charset="0"/>
              </a:rPr>
              <a:t>: </a:t>
            </a:r>
            <a:r>
              <a:rPr lang="en-US" sz="2800" dirty="0" err="1">
                <a:solidFill>
                  <a:srgbClr val="FFFFFF"/>
                </a:solidFill>
                <a:latin typeface="Elephant" pitchFamily="18" charset="0"/>
              </a:rPr>
              <a:t>Ruang</a:t>
            </a:r>
            <a:r>
              <a:rPr lang="en-US" sz="2800" dirty="0">
                <a:solidFill>
                  <a:srgbClr val="FFFFFF"/>
                </a:solidFill>
                <a:latin typeface="Elephant" pitchFamily="18" charset="0"/>
              </a:rPr>
              <a:t> Aerobic Lt </a:t>
            </a:r>
            <a:r>
              <a:rPr lang="en-US" sz="2800" dirty="0" smtClean="0">
                <a:solidFill>
                  <a:srgbClr val="FFFFFF"/>
                </a:solidFill>
                <a:latin typeface="Elephant" pitchFamily="18" charset="0"/>
              </a:rPr>
              <a:t>6</a:t>
            </a:r>
          </a:p>
          <a:p>
            <a:pPr algn="r"/>
            <a:endParaRPr lang="en-US" sz="2800" dirty="0" smtClean="0">
              <a:solidFill>
                <a:srgbClr val="FFFFFF"/>
              </a:solidFill>
              <a:latin typeface="Elephant" pitchFamily="18" charset="0"/>
            </a:endParaRPr>
          </a:p>
          <a:p>
            <a:pPr algn="r"/>
            <a:endParaRPr lang="en-US" sz="2800" dirty="0" smtClean="0">
              <a:solidFill>
                <a:srgbClr val="FFFFFF"/>
              </a:solidFill>
              <a:latin typeface="Elephant" pitchFamily="18" charset="0"/>
            </a:endParaRPr>
          </a:p>
          <a:p>
            <a:pPr algn="r"/>
            <a:endParaRPr lang="en-US" sz="2800" dirty="0" smtClean="0">
              <a:solidFill>
                <a:srgbClr val="FFFFFF"/>
              </a:solidFill>
              <a:latin typeface="Elephant" pitchFamily="18" charset="0"/>
            </a:endParaRPr>
          </a:p>
          <a:p>
            <a:pPr algn="r"/>
            <a:r>
              <a:rPr lang="en-US" sz="2800" dirty="0" smtClean="0">
                <a:solidFill>
                  <a:srgbClr val="FFFFFF"/>
                </a:solidFill>
                <a:latin typeface="Elephant" pitchFamily="18" charset="0"/>
              </a:rPr>
              <a:t>Saturday </a:t>
            </a:r>
            <a:r>
              <a:rPr lang="en-US" sz="2800" dirty="0" smtClean="0">
                <a:solidFill>
                  <a:srgbClr val="FFFF00"/>
                </a:solidFill>
                <a:latin typeface="Elephant" pitchFamily="18" charset="0"/>
              </a:rPr>
              <a:t>3, 10, 24, 31 Mar</a:t>
            </a:r>
            <a:r>
              <a:rPr lang="en-US" sz="2800" dirty="0" smtClean="0">
                <a:solidFill>
                  <a:srgbClr val="FFFFFF"/>
                </a:solidFill>
                <a:latin typeface="Elephant" pitchFamily="18" charset="0"/>
              </a:rPr>
              <a:t> 2012</a:t>
            </a:r>
          </a:p>
          <a:p>
            <a:pPr algn="r"/>
            <a:r>
              <a:rPr lang="en-US" sz="2800" dirty="0" smtClean="0">
                <a:solidFill>
                  <a:srgbClr val="FFFFFF"/>
                </a:solidFill>
                <a:latin typeface="Elephant" pitchFamily="18" charset="0"/>
              </a:rPr>
              <a:t>TIME: 10.30</a:t>
            </a:r>
            <a:br>
              <a:rPr lang="en-US" sz="2800" dirty="0" smtClean="0">
                <a:solidFill>
                  <a:srgbClr val="FFFFFF"/>
                </a:solidFill>
                <a:latin typeface="Elephant" pitchFamily="18" charset="0"/>
              </a:rPr>
            </a:br>
            <a:r>
              <a:rPr lang="en-US" sz="2800" dirty="0" smtClean="0">
                <a:solidFill>
                  <a:srgbClr val="FFFFFF"/>
                </a:solidFill>
                <a:latin typeface="Elephant" pitchFamily="18" charset="0"/>
              </a:rPr>
              <a:t>Location: Aerobic Room 6</a:t>
            </a:r>
            <a:r>
              <a:rPr lang="en-US" sz="2800" baseline="30000" dirty="0" smtClean="0">
                <a:solidFill>
                  <a:srgbClr val="FFFFFF"/>
                </a:solidFill>
                <a:latin typeface="Elephant" pitchFamily="18" charset="0"/>
              </a:rPr>
              <a:t>th</a:t>
            </a:r>
            <a:r>
              <a:rPr lang="en-US" sz="2800" dirty="0" smtClean="0">
                <a:solidFill>
                  <a:srgbClr val="FFFFFF"/>
                </a:solidFill>
                <a:latin typeface="Elephant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Elephant" pitchFamily="18" charset="0"/>
              </a:rPr>
              <a:t>flr</a:t>
            </a:r>
            <a:endParaRPr lang="en-US" sz="2800" dirty="0" smtClean="0">
              <a:solidFill>
                <a:srgbClr val="FFFFFF"/>
              </a:solidFill>
              <a:latin typeface="Elephant" pitchFamily="18" charset="0"/>
            </a:endParaRPr>
          </a:p>
        </p:txBody>
      </p:sp>
    </p:spTree>
  </p:cSld>
  <p:clrMapOvr>
    <a:masterClrMapping/>
  </p:clrMapOvr>
  <p:transition spd="slow" advClick="0" advTm="30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1988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14"/>
          <p:cNvSpPr>
            <a:spLocks noChangeArrowheads="1"/>
          </p:cNvSpPr>
          <p:nvPr/>
        </p:nvSpPr>
        <p:spPr bwMode="auto">
          <a:xfrm>
            <a:off x="5194621" y="741363"/>
            <a:ext cx="17395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REMINDER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20" name="TextBox 20"/>
          <p:cNvSpPr txBox="1">
            <a:spLocks noChangeArrowheads="1"/>
          </p:cNvSpPr>
          <p:nvPr/>
        </p:nvSpPr>
        <p:spPr bwMode="auto">
          <a:xfrm>
            <a:off x="525682" y="1583353"/>
            <a:ext cx="776605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400" b="1" u="sng" dirty="0" err="1" smtClean="0"/>
              <a:t>Tampilan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Gedung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dan</a:t>
            </a:r>
            <a:endParaRPr lang="en-US" sz="2400" b="1" u="sng" dirty="0" smtClean="0"/>
          </a:p>
          <a:p>
            <a:pPr algn="r"/>
            <a:r>
              <a:rPr lang="en-US" sz="2400" b="1" u="sng" dirty="0" err="1" smtClean="0"/>
              <a:t>Gangguan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Pandangan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sesama</a:t>
            </a:r>
            <a:r>
              <a:rPr lang="en-US" sz="2400" b="1" u="sng" dirty="0" smtClean="0"/>
              <a:t> Resident</a:t>
            </a:r>
          </a:p>
          <a:p>
            <a:pPr marL="457200" indent="-457200" algn="r"/>
            <a:endParaRPr lang="en-US" sz="2200" b="1" dirty="0" smtClean="0">
              <a:solidFill>
                <a:srgbClr val="FFFF00"/>
              </a:solidFill>
            </a:endParaRPr>
          </a:p>
          <a:p>
            <a:pPr marL="457200" indent="-457200" algn="r"/>
            <a:r>
              <a:rPr lang="en-US" sz="2200" b="1" dirty="0" err="1" smtClean="0">
                <a:solidFill>
                  <a:srgbClr val="FFFF00"/>
                </a:solidFill>
              </a:rPr>
              <a:t>Sesuai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Peraturan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Kepenghunian</a:t>
            </a:r>
            <a:r>
              <a:rPr lang="en-US" sz="2200" b="1" dirty="0" smtClean="0">
                <a:solidFill>
                  <a:srgbClr val="FFFF00"/>
                </a:solidFill>
              </a:rPr>
              <a:t>, </a:t>
            </a:r>
            <a:r>
              <a:rPr lang="en-US" sz="2200" b="1" dirty="0" err="1" smtClean="0">
                <a:solidFill>
                  <a:srgbClr val="FFFF00"/>
                </a:solidFill>
              </a:rPr>
              <a:t>kami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himbau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kembali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kepada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seluruh</a:t>
            </a:r>
            <a:r>
              <a:rPr lang="en-US" sz="2200" b="1" dirty="0" smtClean="0">
                <a:solidFill>
                  <a:srgbClr val="FFFF00"/>
                </a:solidFill>
              </a:rPr>
              <a:t> Resident agar </a:t>
            </a:r>
            <a:r>
              <a:rPr lang="en-US" sz="2200" b="1" dirty="0" err="1" smtClean="0">
                <a:solidFill>
                  <a:srgbClr val="FFFF00"/>
                </a:solidFill>
              </a:rPr>
              <a:t>mengingatkan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Karyawan</a:t>
            </a:r>
            <a:r>
              <a:rPr lang="en-US" sz="2200" b="1" dirty="0" smtClean="0">
                <a:solidFill>
                  <a:srgbClr val="FFFF00"/>
                </a:solidFill>
              </a:rPr>
              <a:t> / </a:t>
            </a:r>
            <a:r>
              <a:rPr lang="en-US" sz="2200" b="1" dirty="0" err="1" smtClean="0">
                <a:solidFill>
                  <a:srgbClr val="FFFF00"/>
                </a:solidFill>
              </a:rPr>
              <a:t>Pekerjanya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untuk</a:t>
            </a:r>
            <a:r>
              <a:rPr lang="en-US" sz="2200" b="1" dirty="0" smtClean="0">
                <a:solidFill>
                  <a:srgbClr val="FFFF00"/>
                </a:solidFill>
              </a:rPr>
              <a:t>:</a:t>
            </a:r>
          </a:p>
          <a:p>
            <a:pPr marL="457200" indent="-457200" algn="r"/>
            <a:endParaRPr lang="en-US" sz="2200" b="1" dirty="0" smtClean="0">
              <a:solidFill>
                <a:srgbClr val="FFFF00"/>
              </a:solidFill>
            </a:endParaRPr>
          </a:p>
          <a:p>
            <a:pPr marL="457200" indent="-457200" algn="r">
              <a:buFont typeface="+mj-lt"/>
              <a:buAutoNum type="arabicPeriod" startAt="3"/>
            </a:pPr>
            <a:r>
              <a:rPr lang="en-US" sz="2200" b="1" dirty="0" err="1" smtClean="0">
                <a:solidFill>
                  <a:srgbClr val="FFFF00"/>
                </a:solidFill>
              </a:rPr>
              <a:t>Tidak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meletakan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tanaman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</a:p>
          <a:p>
            <a:pPr marL="457200" indent="-457200" algn="r"/>
            <a:r>
              <a:rPr lang="en-US" sz="2200" b="1" dirty="0" err="1" smtClean="0">
                <a:solidFill>
                  <a:srgbClr val="FFFF00"/>
                </a:solidFill>
              </a:rPr>
              <a:t>atau</a:t>
            </a:r>
            <a:r>
              <a:rPr lang="en-US" sz="2200" b="1" dirty="0" smtClean="0">
                <a:solidFill>
                  <a:srgbClr val="FFFF00"/>
                </a:solidFill>
              </a:rPr>
              <a:t> pot-pot </a:t>
            </a:r>
            <a:r>
              <a:rPr lang="en-US" sz="2200" b="1" dirty="0" err="1" smtClean="0">
                <a:solidFill>
                  <a:srgbClr val="FFFF00"/>
                </a:solidFill>
              </a:rPr>
              <a:t>tanaman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terlalu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</a:p>
          <a:p>
            <a:pPr marL="457200" indent="-457200" algn="r"/>
            <a:r>
              <a:rPr lang="en-US" sz="2200" b="1" dirty="0" err="1" smtClean="0">
                <a:solidFill>
                  <a:srgbClr val="FFFF00"/>
                </a:solidFill>
              </a:rPr>
              <a:t>dekat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ke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kaca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Balkon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atau</a:t>
            </a:r>
            <a:endParaRPr lang="en-US" sz="2200" b="1" dirty="0" smtClean="0">
              <a:solidFill>
                <a:srgbClr val="FFFF00"/>
              </a:solidFill>
            </a:endParaRPr>
          </a:p>
          <a:p>
            <a:pPr marL="457200" indent="-457200" algn="r"/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menekan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kaca</a:t>
            </a:r>
            <a:r>
              <a:rPr lang="en-US" sz="2200" b="1" dirty="0" smtClean="0">
                <a:solidFill>
                  <a:srgbClr val="FFFF00"/>
                </a:solidFill>
              </a:rPr>
              <a:t> yang </a:t>
            </a:r>
            <a:r>
              <a:rPr lang="en-US" sz="2200" b="1" dirty="0" err="1" smtClean="0">
                <a:solidFill>
                  <a:srgbClr val="FFFF00"/>
                </a:solidFill>
              </a:rPr>
              <a:t>mungkin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</a:p>
          <a:p>
            <a:pPr marL="457200" indent="-457200" algn="r"/>
            <a:r>
              <a:rPr lang="en-US" sz="2200" b="1" dirty="0" err="1" smtClean="0">
                <a:solidFill>
                  <a:srgbClr val="FFFF00"/>
                </a:solidFill>
              </a:rPr>
              <a:t>akan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mengakibatkan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</a:p>
          <a:p>
            <a:pPr marL="457200" indent="-457200" algn="r"/>
            <a:r>
              <a:rPr lang="en-US" sz="2200" b="1" dirty="0" err="1" smtClean="0">
                <a:solidFill>
                  <a:srgbClr val="FFFF00"/>
                </a:solidFill>
              </a:rPr>
              <a:t>kaca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pecah</a:t>
            </a:r>
            <a:r>
              <a:rPr lang="en-US" sz="2200" b="1" dirty="0" smtClean="0">
                <a:solidFill>
                  <a:srgbClr val="FFFF00"/>
                </a:solidFill>
              </a:rPr>
              <a:t>  </a:t>
            </a:r>
          </a:p>
          <a:p>
            <a:pPr marL="457200" indent="-457200" algn="r"/>
            <a:r>
              <a:rPr lang="en-US" sz="2000" b="1" i="1" dirty="0" smtClean="0"/>
              <a:t>(Photo </a:t>
            </a:r>
            <a:r>
              <a:rPr lang="en-US" sz="2000" b="1" i="1" dirty="0" err="1" smtClean="0"/>
              <a:t>ini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hanya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sebagai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contoh</a:t>
            </a:r>
            <a:r>
              <a:rPr lang="en-US" sz="2000" b="1" i="1" dirty="0" smtClean="0"/>
              <a:t>)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</a:p>
          <a:p>
            <a:pPr marL="457200" indent="-457200" algn="r"/>
            <a:r>
              <a:rPr lang="en-US" sz="2200" b="1" dirty="0" smtClean="0">
                <a:solidFill>
                  <a:srgbClr val="FFFF00"/>
                </a:solidFill>
              </a:rPr>
              <a:t> </a:t>
            </a:r>
          </a:p>
          <a:p>
            <a:pPr algn="r"/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6629400"/>
            <a:ext cx="30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800" y="37338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4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3011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04800" y="1524000"/>
            <a:ext cx="853440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3300"/>
              </a:buClr>
            </a:pPr>
            <a:r>
              <a:rPr lang="en-US" sz="2200" b="1" dirty="0" err="1" smtClean="0">
                <a:latin typeface="Berlin Sans FB Demi" pitchFamily="34" charset="0"/>
              </a:rPr>
              <a:t>Kami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himbau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kepada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Seluruh</a:t>
            </a:r>
            <a:r>
              <a:rPr lang="en-US" sz="2200" b="1" dirty="0" smtClean="0">
                <a:latin typeface="Berlin Sans FB Demi" pitchFamily="34" charset="0"/>
              </a:rPr>
              <a:t> Resident </a:t>
            </a:r>
            <a:r>
              <a:rPr lang="en-US" sz="2200" b="1" dirty="0" err="1" smtClean="0">
                <a:latin typeface="Berlin Sans FB Demi" pitchFamily="34" charset="0"/>
              </a:rPr>
              <a:t>untuk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Mendaftarkan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</a:p>
          <a:p>
            <a:pPr marL="457200" indent="-457200">
              <a:buClr>
                <a:srgbClr val="003300"/>
              </a:buClr>
            </a:pP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Setiap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Pekerja</a:t>
            </a:r>
            <a:r>
              <a:rPr lang="en-US" sz="2200" b="1" dirty="0" smtClean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Berlin Sans FB Demi" pitchFamily="34" charset="0"/>
              </a:rPr>
              <a:t>Baru</a:t>
            </a:r>
            <a:r>
              <a:rPr lang="en-US" sz="2200" b="1" dirty="0" smtClean="0">
                <a:latin typeface="Berlin Sans FB Demi" pitchFamily="34" charset="0"/>
              </a:rPr>
              <a:t> yang </a:t>
            </a:r>
            <a:r>
              <a:rPr lang="en-US" sz="2200" b="1" dirty="0" err="1" smtClean="0">
                <a:latin typeface="Berlin Sans FB Demi" pitchFamily="34" charset="0"/>
              </a:rPr>
              <a:t>masuk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ke</a:t>
            </a:r>
            <a:r>
              <a:rPr lang="en-US" sz="2200" b="1" dirty="0" smtClean="0">
                <a:latin typeface="Berlin Sans FB Demi" pitchFamily="34" charset="0"/>
              </a:rPr>
              <a:t> Condominium Cambridge, </a:t>
            </a:r>
          </a:p>
          <a:p>
            <a:pPr marL="457200" indent="-457200">
              <a:buClr>
                <a:srgbClr val="003300"/>
              </a:buClr>
            </a:pPr>
            <a:r>
              <a:rPr lang="en-US" sz="2200" b="1" dirty="0" err="1" smtClean="0">
                <a:latin typeface="Berlin Sans FB Demi" pitchFamily="34" charset="0"/>
              </a:rPr>
              <a:t>tujuanya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Untuk</a:t>
            </a:r>
            <a:r>
              <a:rPr lang="en-US" sz="2200" b="1" dirty="0" smtClean="0">
                <a:latin typeface="Berlin Sans FB Demi" pitchFamily="34" charset="0"/>
              </a:rPr>
              <a:t>:</a:t>
            </a:r>
          </a:p>
          <a:p>
            <a:pPr marL="457200" indent="-457200">
              <a:buClr>
                <a:srgbClr val="003300"/>
              </a:buClr>
            </a:pPr>
            <a:endParaRPr lang="en-US" sz="1100" b="1" dirty="0" smtClean="0">
              <a:latin typeface="Berlin Sans FB Demi" pitchFamily="34" charset="0"/>
            </a:endParaRP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</a:pPr>
            <a:r>
              <a:rPr lang="en-US" sz="2400" b="1" dirty="0" err="1" smtClean="0">
                <a:latin typeface="Berlin Sans FB Demi" pitchFamily="34" charset="0"/>
              </a:rPr>
              <a:t>Pendataan</a:t>
            </a:r>
            <a:r>
              <a:rPr lang="en-US" sz="2400" b="1" dirty="0" smtClean="0">
                <a:latin typeface="Berlin Sans FB Demi" pitchFamily="34" charset="0"/>
              </a:rPr>
              <a:t> </a:t>
            </a:r>
            <a:r>
              <a:rPr lang="en-US" sz="2400" b="1" dirty="0" err="1" smtClean="0">
                <a:latin typeface="Berlin Sans FB Demi" pitchFamily="34" charset="0"/>
              </a:rPr>
              <a:t>Pekerja</a:t>
            </a:r>
            <a:r>
              <a:rPr lang="en-US" sz="2400" b="1" dirty="0" smtClean="0">
                <a:latin typeface="Berlin Sans FB Demi" pitchFamily="34" charset="0"/>
              </a:rPr>
              <a:t> </a:t>
            </a:r>
            <a:r>
              <a:rPr lang="en-US" sz="2400" b="1" dirty="0" err="1" smtClean="0">
                <a:latin typeface="Berlin Sans FB Demi" pitchFamily="34" charset="0"/>
              </a:rPr>
              <a:t>Penghuni</a:t>
            </a:r>
            <a:r>
              <a:rPr lang="en-US" sz="2400" b="1" dirty="0" smtClean="0">
                <a:latin typeface="Berlin Sans FB Demi" pitchFamily="34" charset="0"/>
              </a:rPr>
              <a:t> </a:t>
            </a:r>
            <a:r>
              <a:rPr lang="en-US" sz="2400" b="1" dirty="0" err="1" smtClean="0">
                <a:latin typeface="Berlin Sans FB Demi" pitchFamily="34" charset="0"/>
              </a:rPr>
              <a:t>untuk</a:t>
            </a:r>
            <a:r>
              <a:rPr lang="en-US" sz="2400" b="1" dirty="0" smtClean="0">
                <a:latin typeface="Berlin Sans FB Demi" pitchFamily="34" charset="0"/>
              </a:rPr>
              <a:t> </a:t>
            </a:r>
            <a:r>
              <a:rPr lang="en-US" sz="2400" b="1" dirty="0" err="1" smtClean="0">
                <a:latin typeface="Berlin Sans FB Demi" pitchFamily="34" charset="0"/>
              </a:rPr>
              <a:t>akurasi</a:t>
            </a:r>
            <a:r>
              <a:rPr lang="en-US" sz="2400" b="1" dirty="0" smtClean="0">
                <a:latin typeface="Berlin Sans FB Demi" pitchFamily="34" charset="0"/>
              </a:rPr>
              <a:t> </a:t>
            </a:r>
            <a:r>
              <a:rPr lang="en-US" sz="2400" b="1" dirty="0" err="1" smtClean="0">
                <a:latin typeface="Berlin Sans FB Demi" pitchFamily="34" charset="0"/>
              </a:rPr>
              <a:t>Keamanan</a:t>
            </a:r>
            <a:r>
              <a:rPr lang="en-US" sz="2400" b="1" dirty="0" smtClean="0">
                <a:latin typeface="Berlin Sans FB Demi" pitchFamily="34" charset="0"/>
              </a:rPr>
              <a:t>.  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</a:pPr>
            <a:r>
              <a:rPr lang="en-US" sz="2400" b="1" dirty="0" err="1" smtClean="0">
                <a:latin typeface="Berlin Sans FB Demi" pitchFamily="34" charset="0"/>
              </a:rPr>
              <a:t>Penjelasan</a:t>
            </a:r>
            <a:r>
              <a:rPr lang="en-US" sz="2400" b="1" dirty="0" smtClean="0">
                <a:latin typeface="Berlin Sans FB Demi" pitchFamily="34" charset="0"/>
              </a:rPr>
              <a:t> </a:t>
            </a:r>
            <a:r>
              <a:rPr lang="en-US" sz="2400" b="1" dirty="0" err="1" smtClean="0">
                <a:latin typeface="Berlin Sans FB Demi" pitchFamily="34" charset="0"/>
              </a:rPr>
              <a:t>Ketentuan-Ketentuan</a:t>
            </a:r>
            <a:r>
              <a:rPr lang="en-US" sz="2400" b="1" dirty="0" smtClean="0">
                <a:latin typeface="Berlin Sans FB Demi" pitchFamily="34" charset="0"/>
              </a:rPr>
              <a:t> </a:t>
            </a:r>
            <a:r>
              <a:rPr lang="en-US" sz="2400" b="1" dirty="0" err="1" smtClean="0">
                <a:latin typeface="Berlin Sans FB Demi" pitchFamily="34" charset="0"/>
              </a:rPr>
              <a:t>serta</a:t>
            </a:r>
            <a:r>
              <a:rPr lang="en-US" sz="2400" b="1" dirty="0" smtClean="0">
                <a:latin typeface="Berlin Sans FB Demi" pitchFamily="34" charset="0"/>
              </a:rPr>
              <a:t> </a:t>
            </a:r>
            <a:r>
              <a:rPr lang="en-US" sz="2400" b="1" dirty="0" err="1" smtClean="0">
                <a:latin typeface="Berlin Sans FB Demi" pitchFamily="34" charset="0"/>
              </a:rPr>
              <a:t>Peraturan</a:t>
            </a:r>
            <a:r>
              <a:rPr lang="en-US" sz="2400" b="1" dirty="0" smtClean="0">
                <a:latin typeface="Berlin Sans FB Demi" pitchFamily="34" charset="0"/>
              </a:rPr>
              <a:t> -</a:t>
            </a:r>
            <a:r>
              <a:rPr lang="en-US" sz="2400" b="1" dirty="0" err="1" smtClean="0">
                <a:latin typeface="Berlin Sans FB Demi" pitchFamily="34" charset="0"/>
              </a:rPr>
              <a:t>Peraturan</a:t>
            </a:r>
            <a:r>
              <a:rPr lang="en-US" sz="2400" b="1" dirty="0" smtClean="0">
                <a:latin typeface="Berlin Sans FB Demi" pitchFamily="34" charset="0"/>
              </a:rPr>
              <a:t>  </a:t>
            </a:r>
            <a:r>
              <a:rPr lang="en-US" sz="2400" b="1" dirty="0" err="1" smtClean="0">
                <a:latin typeface="Berlin Sans FB Demi" pitchFamily="34" charset="0"/>
              </a:rPr>
              <a:t>di</a:t>
            </a:r>
            <a:r>
              <a:rPr lang="en-US" sz="2400" b="1" dirty="0" smtClean="0">
                <a:latin typeface="Berlin Sans FB Demi" pitchFamily="34" charset="0"/>
              </a:rPr>
              <a:t> Condominium  Cambridge.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</a:pPr>
            <a:r>
              <a:rPr lang="en-US" sz="2400" b="1" dirty="0" err="1" smtClean="0">
                <a:latin typeface="Berlin Sans FB Demi" pitchFamily="34" charset="0"/>
              </a:rPr>
              <a:t>Pembuatan</a:t>
            </a:r>
            <a:r>
              <a:rPr lang="en-US" sz="2400" b="1" dirty="0" smtClean="0">
                <a:latin typeface="Berlin Sans FB Demi" pitchFamily="34" charset="0"/>
              </a:rPr>
              <a:t> ID Card </a:t>
            </a:r>
            <a:r>
              <a:rPr lang="en-US" sz="2400" b="1" dirty="0" err="1" smtClean="0">
                <a:latin typeface="Berlin Sans FB Demi" pitchFamily="34" charset="0"/>
              </a:rPr>
              <a:t>dan</a:t>
            </a:r>
            <a:r>
              <a:rPr lang="en-US" sz="2400" b="1" dirty="0" smtClean="0">
                <a:latin typeface="Berlin Sans FB Demi" pitchFamily="34" charset="0"/>
              </a:rPr>
              <a:t> </a:t>
            </a:r>
            <a:r>
              <a:rPr lang="en-US" sz="2400" b="1" dirty="0" err="1" smtClean="0">
                <a:latin typeface="Berlin Sans FB Demi" pitchFamily="34" charset="0"/>
              </a:rPr>
              <a:t>Penyerahannya</a:t>
            </a:r>
            <a:r>
              <a:rPr lang="en-US" sz="2400" b="1" dirty="0" smtClean="0">
                <a:latin typeface="Berlin Sans FB Demi" pitchFamily="34" charset="0"/>
              </a:rPr>
              <a:t>.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</a:pPr>
            <a:r>
              <a:rPr lang="en-US" sz="2400" b="1" dirty="0" smtClean="0">
                <a:latin typeface="Berlin Sans FB Demi" pitchFamily="34" charset="0"/>
              </a:rPr>
              <a:t>Agar </a:t>
            </a:r>
            <a:r>
              <a:rPr lang="en-US" sz="2400" b="1" dirty="0" err="1" smtClean="0">
                <a:latin typeface="Berlin Sans FB Demi" pitchFamily="34" charset="0"/>
              </a:rPr>
              <a:t>dikenali</a:t>
            </a:r>
            <a:r>
              <a:rPr lang="en-US" sz="2400" b="1" dirty="0" smtClean="0">
                <a:latin typeface="Berlin Sans FB Demi" pitchFamily="34" charset="0"/>
              </a:rPr>
              <a:t> </a:t>
            </a:r>
            <a:r>
              <a:rPr lang="en-US" sz="2400" b="1" dirty="0" err="1" smtClean="0">
                <a:latin typeface="Berlin Sans FB Demi" pitchFamily="34" charset="0"/>
              </a:rPr>
              <a:t>oleh</a:t>
            </a:r>
            <a:r>
              <a:rPr lang="en-US" sz="2400" b="1" dirty="0" smtClean="0">
                <a:latin typeface="Berlin Sans FB Demi" pitchFamily="34" charset="0"/>
              </a:rPr>
              <a:t> team Management.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</a:pPr>
            <a:r>
              <a:rPr lang="en-US" sz="2400" b="1" dirty="0" err="1" smtClean="0">
                <a:latin typeface="Berlin Sans FB Demi" pitchFamily="34" charset="0"/>
              </a:rPr>
              <a:t>Pekerja</a:t>
            </a:r>
            <a:r>
              <a:rPr lang="en-US" sz="2400" b="1" dirty="0" smtClean="0">
                <a:latin typeface="Berlin Sans FB Demi" pitchFamily="34" charset="0"/>
              </a:rPr>
              <a:t> Resident yang </a:t>
            </a:r>
            <a:r>
              <a:rPr lang="en-US" sz="2400" b="1" dirty="0" err="1" smtClean="0">
                <a:latin typeface="Berlin Sans FB Demi" pitchFamily="34" charset="0"/>
              </a:rPr>
              <a:t>Keluar</a:t>
            </a:r>
            <a:r>
              <a:rPr lang="en-US" sz="2400" b="1" dirty="0" smtClean="0">
                <a:latin typeface="Berlin Sans FB Demi" pitchFamily="34" charset="0"/>
              </a:rPr>
              <a:t>/</a:t>
            </a:r>
            <a:r>
              <a:rPr lang="en-US" sz="2400" b="1" dirty="0" err="1" smtClean="0">
                <a:latin typeface="Berlin Sans FB Demi" pitchFamily="34" charset="0"/>
              </a:rPr>
              <a:t>dikeluarkanpun</a:t>
            </a:r>
            <a:r>
              <a:rPr lang="en-US" sz="2400" b="1" dirty="0" smtClean="0">
                <a:latin typeface="Berlin Sans FB Demi" pitchFamily="34" charset="0"/>
              </a:rPr>
              <a:t> WAJIB DILAPORKAN </a:t>
            </a:r>
            <a:r>
              <a:rPr lang="en-US" sz="2400" b="1" dirty="0" err="1" smtClean="0">
                <a:latin typeface="Berlin Sans FB Demi" pitchFamily="34" charset="0"/>
              </a:rPr>
              <a:t>kepada</a:t>
            </a:r>
            <a:r>
              <a:rPr lang="en-US" sz="2400" b="1" dirty="0" smtClean="0">
                <a:latin typeface="Berlin Sans FB Demi" pitchFamily="34" charset="0"/>
              </a:rPr>
              <a:t> Management </a:t>
            </a:r>
            <a:r>
              <a:rPr lang="en-US" sz="2400" b="1" dirty="0" err="1" smtClean="0">
                <a:latin typeface="Berlin Sans FB Demi" pitchFamily="34" charset="0"/>
              </a:rPr>
              <a:t>untuk</a:t>
            </a:r>
            <a:r>
              <a:rPr lang="en-US" sz="2400" b="1" dirty="0" smtClean="0">
                <a:latin typeface="Berlin Sans FB Demi" pitchFamily="34" charset="0"/>
              </a:rPr>
              <a:t> </a:t>
            </a:r>
            <a:r>
              <a:rPr lang="en-US" sz="2400" b="1" dirty="0" err="1" smtClean="0">
                <a:latin typeface="Berlin Sans FB Demi" pitchFamily="34" charset="0"/>
              </a:rPr>
              <a:t>alasan</a:t>
            </a:r>
            <a:r>
              <a:rPr lang="en-US" sz="2400" b="1" dirty="0" smtClean="0">
                <a:latin typeface="Berlin Sans FB Demi" pitchFamily="34" charset="0"/>
              </a:rPr>
              <a:t> </a:t>
            </a:r>
            <a:r>
              <a:rPr lang="en-US" sz="2400" b="1" dirty="0" err="1" smtClean="0">
                <a:latin typeface="Berlin Sans FB Demi" pitchFamily="34" charset="0"/>
              </a:rPr>
              <a:t>Pengawasan</a:t>
            </a:r>
            <a:r>
              <a:rPr lang="en-US" sz="2400" b="1" dirty="0" smtClean="0">
                <a:latin typeface="Berlin Sans FB Demi" pitchFamily="34" charset="0"/>
              </a:rPr>
              <a:t>.</a:t>
            </a:r>
          </a:p>
          <a:p>
            <a:pPr marL="457200" indent="-457200">
              <a:buClr>
                <a:srgbClr val="FFFF00"/>
              </a:buClr>
            </a:pPr>
            <a:r>
              <a:rPr lang="en-US" sz="2200" b="1" dirty="0" err="1" smtClean="0">
                <a:latin typeface="Berlin Sans FB Demi" pitchFamily="34" charset="0"/>
              </a:rPr>
              <a:t>Kami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mengharapkan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dukungan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dari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semua</a:t>
            </a:r>
            <a:r>
              <a:rPr lang="en-US" sz="2200" b="1" dirty="0" smtClean="0">
                <a:latin typeface="Berlin Sans FB Demi" pitchFamily="34" charset="0"/>
              </a:rPr>
              <a:t> Resident </a:t>
            </a:r>
            <a:r>
              <a:rPr lang="en-US" sz="2200" b="1" dirty="0" err="1" smtClean="0">
                <a:latin typeface="Berlin Sans FB Demi" pitchFamily="34" charset="0"/>
              </a:rPr>
              <a:t>demi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</a:p>
          <a:p>
            <a:pPr marL="457200" indent="-457200">
              <a:buClr>
                <a:srgbClr val="FFFF00"/>
              </a:buClr>
            </a:pPr>
            <a:r>
              <a:rPr lang="en-US" sz="2200" b="1" dirty="0" err="1" smtClean="0">
                <a:latin typeface="Berlin Sans FB Demi" pitchFamily="34" charset="0"/>
              </a:rPr>
              <a:t>keamanan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dan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ketertiban</a:t>
            </a:r>
            <a:r>
              <a:rPr lang="en-US" sz="2200" b="1" dirty="0" smtClean="0">
                <a:latin typeface="Berlin Sans FB Demi" pitchFamily="34" charset="0"/>
              </a:rPr>
              <a:t> </a:t>
            </a:r>
            <a:r>
              <a:rPr lang="en-US" sz="2200" b="1" dirty="0" err="1" smtClean="0">
                <a:latin typeface="Berlin Sans FB Demi" pitchFamily="34" charset="0"/>
              </a:rPr>
              <a:t>bersama</a:t>
            </a:r>
            <a:r>
              <a:rPr lang="en-US" sz="2200" b="1" dirty="0" smtClean="0">
                <a:latin typeface="Berlin Sans FB Demi" pitchFamily="34" charset="0"/>
              </a:rPr>
              <a:t>.			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857220" y="749520"/>
            <a:ext cx="5329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gradFill>
                  <a:gsLst>
                    <a:gs pos="0">
                      <a:srgbClr val="003300"/>
                    </a:gs>
                    <a:gs pos="50000">
                      <a:srgbClr val="006600">
                        <a:tint val="44500"/>
                        <a:satMod val="160000"/>
                      </a:srgbClr>
                    </a:gs>
                    <a:gs pos="100000">
                      <a:srgbClr val="006600">
                        <a:tint val="23500"/>
                        <a:satMod val="160000"/>
                      </a:srgbClr>
                    </a:gs>
                  </a:gsLst>
                  <a:lin ang="10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DRIVER, PEMBANTU, BABY SITTER </a:t>
            </a:r>
            <a:endParaRPr lang="id-ID" dirty="0">
              <a:gradFill>
                <a:gsLst>
                  <a:gs pos="0">
                    <a:srgbClr val="003300"/>
                  </a:gs>
                  <a:gs pos="50000">
                    <a:srgbClr val="006600">
                      <a:tint val="44500"/>
                      <a:satMod val="160000"/>
                    </a:srgbClr>
                  </a:gs>
                  <a:gs pos="100000">
                    <a:srgbClr val="006600">
                      <a:tint val="23500"/>
                      <a:satMod val="160000"/>
                    </a:srgbClr>
                  </a:gs>
                </a:gsLst>
                <a:lin ang="108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45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light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irelight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irelight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19881</TotalTime>
  <Words>905</Words>
  <Application>Microsoft Office PowerPoint</Application>
  <PresentationFormat>On-screen Show (4:3)</PresentationFormat>
  <Paragraphs>202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Firelight</vt:lpstr>
      <vt:lpstr>Theme1</vt:lpstr>
      <vt:lpstr>1_Firelight</vt:lpstr>
      <vt:lpstr>2_Firelight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GAIH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Teddy</dc:creator>
  <cp:lastModifiedBy>AP4741</cp:lastModifiedBy>
  <cp:revision>928</cp:revision>
  <dcterms:created xsi:type="dcterms:W3CDTF">2010-06-22T14:49:22Z</dcterms:created>
  <dcterms:modified xsi:type="dcterms:W3CDTF">2012-03-03T05:27:34Z</dcterms:modified>
</cp:coreProperties>
</file>