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11"/>
  </p:notesMasterIdLst>
  <p:handoutMasterIdLst>
    <p:handoutMasterId r:id="rId12"/>
  </p:handoutMasterIdLst>
  <p:sldIdLst>
    <p:sldId id="450" r:id="rId2"/>
    <p:sldId id="457" r:id="rId3"/>
    <p:sldId id="456" r:id="rId4"/>
    <p:sldId id="463" r:id="rId5"/>
    <p:sldId id="464" r:id="rId6"/>
    <p:sldId id="465" r:id="rId7"/>
    <p:sldId id="462" r:id="rId8"/>
    <p:sldId id="467" r:id="rId9"/>
    <p:sldId id="45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800000"/>
    <a:srgbClr val="CC0000"/>
    <a:srgbClr val="FFFF99"/>
    <a:srgbClr val="993300"/>
    <a:srgbClr val="FFFFFF"/>
    <a:srgbClr val="FFFF66"/>
    <a:srgbClr val="260300"/>
    <a:srgbClr val="4F0701"/>
    <a:srgbClr val="1A04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029" autoAdjust="0"/>
    <p:restoredTop sz="93548" autoAdjust="0"/>
  </p:normalViewPr>
  <p:slideViewPr>
    <p:cSldViewPr>
      <p:cViewPr>
        <p:scale>
          <a:sx n="70" d="100"/>
          <a:sy n="70" d="100"/>
        </p:scale>
        <p:origin x="-157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DEB1341-C8FE-4B8A-8449-F406F9065617}" type="datetimeFigureOut">
              <a:rPr lang="id-ID"/>
              <a:pPr>
                <a:defRPr/>
              </a:pPr>
              <a:t>06/03/2013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B3C0E1C-7098-4795-96D2-8335A26B34B4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5C71B3C-6398-4BAB-8632-097B048D19F6}" type="datetimeFigureOut">
              <a:rPr lang="en-US"/>
              <a:pPr>
                <a:defRPr/>
              </a:pPr>
              <a:t>3/6/2013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5F1410E-6BFA-4F0A-A421-9231AC80FB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D495E10-59EE-41CB-ABCF-3E392E847A4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irelight title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36718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1219200"/>
            <a:ext cx="6400800" cy="1600200"/>
          </a:xfrm>
        </p:spPr>
        <p:txBody>
          <a:bodyPr/>
          <a:lstStyle>
            <a:lvl1pPr algn="l">
              <a:defRPr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2971800"/>
            <a:ext cx="5715000" cy="1295400"/>
          </a:xfrm>
        </p:spPr>
        <p:txBody>
          <a:bodyPr/>
          <a:lstStyle>
            <a:lvl1pPr marL="0" indent="0" algn="l">
              <a:buNone/>
              <a:defRPr sz="180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" y="5943600"/>
            <a:ext cx="2133600" cy="228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96B2B89-BB09-4E49-A137-7C73774A2746}" type="datetimeFigureOut">
              <a:rPr lang="en-US"/>
              <a:pPr>
                <a:defRPr/>
              </a:pPr>
              <a:t>3/6/2013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5715000"/>
            <a:ext cx="26670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600" y="6248400"/>
            <a:ext cx="533400" cy="2286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076AA6F-515A-445A-B59D-A3153B8E31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368" y="274638"/>
            <a:ext cx="5681265" cy="1477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4209" y="2057400"/>
            <a:ext cx="5678424" cy="3886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23C29-C619-4293-B9CB-265E46066F0B}" type="datetimeFigureOut">
              <a:rPr lang="en-US"/>
              <a:pPr>
                <a:defRPr/>
              </a:pPr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A2DAB-7600-4006-8425-423759A2D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533400"/>
            <a:ext cx="1752600" cy="43433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533401"/>
            <a:ext cx="5029200" cy="5422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9115F-07BE-4D91-944D-7966A2F8BAAA}" type="datetimeFigureOut">
              <a:rPr lang="en-US"/>
              <a:pPr>
                <a:defRPr/>
              </a:pPr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C3BE4-3EAD-4558-B3FF-D340F4360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092FA-DC55-43EC-9584-8025C3196B1B}" type="datetimeFigureOut">
              <a:rPr lang="en-US"/>
              <a:pPr>
                <a:defRPr/>
              </a:pPr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29FAE-A6C6-44C7-9BBC-3DFE233445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irelight section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3048000"/>
            <a:ext cx="9144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2057400"/>
            <a:ext cx="7391400" cy="1590675"/>
          </a:xfrm>
        </p:spPr>
        <p:txBody>
          <a:bodyPr/>
          <a:lstStyle>
            <a:lvl1pPr algn="ctr">
              <a:defRPr sz="44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7546" y="3810000"/>
            <a:ext cx="5388909" cy="1423987"/>
          </a:xfrm>
        </p:spPr>
        <p:txBody>
          <a:bodyPr/>
          <a:lstStyle>
            <a:lvl1pPr marL="0" indent="0" algn="ctr" defTabSz="914400" rtl="0" eaLnBrk="1" latinLnBrk="0" hangingPunct="1">
              <a:spcBef>
                <a:spcPts val="1500"/>
              </a:spcBef>
              <a:buFontTx/>
              <a:buNone/>
              <a:defRPr sz="1800" kern="120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0A8EA-6218-42F4-BC52-FC3097E78D9F}" type="datetimeFigureOut">
              <a:rPr lang="en-US"/>
              <a:pPr>
                <a:defRPr/>
              </a:pPr>
              <a:t>3/6/2013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C6B52-092B-470F-9E05-244291029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368" y="274638"/>
            <a:ext cx="5681265" cy="14779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057401"/>
            <a:ext cx="2743200" cy="38989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2057401"/>
            <a:ext cx="2743200" cy="38989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4DB1E-7623-4810-AE67-6223C7A107A2}" type="datetimeFigureOut">
              <a:rPr lang="en-US"/>
              <a:pPr>
                <a:defRPr/>
              </a:pPr>
              <a:t>3/6/2013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39D0E4-89CC-4B5B-A167-2B6B040F7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1368" y="274638"/>
            <a:ext cx="5681265" cy="14779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967753"/>
            <a:ext cx="27432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2819400"/>
            <a:ext cx="2743200" cy="31369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1967753"/>
            <a:ext cx="27432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2819400"/>
            <a:ext cx="2743200" cy="3136900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AC24F-8751-4580-81E9-CF483F9F2E7B}" type="datetimeFigureOut">
              <a:rPr lang="en-US"/>
              <a:pPr>
                <a:defRPr/>
              </a:pPr>
              <a:t>3/6/2013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630C5-D8B8-4EC2-91D3-2365E1137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384D8-8237-415D-B9EE-E5CE807B4AF6}" type="datetimeFigureOut">
              <a:rPr lang="en-US"/>
              <a:pPr>
                <a:defRPr/>
              </a:pPr>
              <a:t>3/6/2013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6269A-D006-4654-B880-22D64861D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350E9-27E9-463A-912B-CEA9F715775F}" type="datetimeFigureOut">
              <a:rPr lang="en-US"/>
              <a:pPr>
                <a:defRPr/>
              </a:pPr>
              <a:t>3/6/2013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2F157-998D-49DA-909C-F0D329FE2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ontent caption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438150"/>
            <a:ext cx="2743200" cy="1618488"/>
          </a:xfrm>
        </p:spPr>
        <p:txBody>
          <a:bodyPr anchor="ctr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438150"/>
            <a:ext cx="4419600" cy="5118100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439" y="2514600"/>
            <a:ext cx="1985962" cy="2362200"/>
          </a:xfrm>
        </p:spPr>
        <p:txBody>
          <a:bodyPr anchor="t" anchorCtr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04F2-70B4-46AF-AF64-C778C0154715}" type="datetimeFigureOut">
              <a:rPr lang="en-US"/>
              <a:pPr>
                <a:defRPr/>
              </a:pPr>
              <a:t>3/6/2013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C6A25-4F1B-4354-8B3A-4E0962874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Content caption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25" y="438150"/>
            <a:ext cx="2743200" cy="1619250"/>
          </a:xfr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3600" b="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75050" y="685800"/>
            <a:ext cx="5264150" cy="4648200"/>
          </a:xfrm>
          <a:prstGeom prst="ellipse">
            <a:avLst/>
          </a:prstGeom>
          <a:ln w="127000">
            <a:solidFill>
              <a:schemeClr val="tx1">
                <a:alpha val="10000"/>
              </a:schemeClr>
            </a:solidFill>
          </a:ln>
          <a:effectLst>
            <a:innerShdw blurRad="190500">
              <a:prstClr val="black">
                <a:alpha val="75000"/>
              </a:prstClr>
            </a:innerShdw>
          </a:effectLst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2104" y="2514600"/>
            <a:ext cx="1984248" cy="2359152"/>
          </a:xfrm>
        </p:spPr>
        <p:txBody>
          <a:bodyPr anchor="t" anchorCtr="0"/>
          <a:lstStyle>
            <a:lvl1pPr marL="0" indent="0">
              <a:buNone/>
              <a:defRPr sz="1400" kern="1200">
                <a:gradFill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F446A-5285-47B5-95F1-6BD40F18D95C}" type="datetimeFigureOut">
              <a:rPr lang="en-US"/>
              <a:pPr>
                <a:defRPr/>
              </a:pPr>
              <a:t>3/6/2013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26F08-63EA-48F5-8C58-A9C28742E0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Firelight content.png"/>
          <p:cNvPicPr>
            <a:picLocks noChangeAspect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1963" y="274638"/>
            <a:ext cx="5680075" cy="14779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57400" y="2057400"/>
            <a:ext cx="50292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0" y="6477000"/>
            <a:ext cx="2133600" cy="228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None/>
              <a:defRPr sz="100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j-ea"/>
                <a:cs typeface="+mj-cs"/>
              </a:defRPr>
            </a:lvl1pPr>
          </a:lstStyle>
          <a:p>
            <a:pPr>
              <a:defRPr/>
            </a:pPr>
            <a:fld id="{97B8DF11-B3B9-4737-AEE2-54932ECD8ADD}" type="datetimeFigureOut">
              <a:rPr lang="en-US"/>
              <a:pPr>
                <a:defRPr/>
              </a:pPr>
              <a:t>3/6/2013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77000"/>
            <a:ext cx="2895600" cy="228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None/>
              <a:defRPr sz="100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j-ea"/>
                <a:cs typeface="+mj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48400"/>
            <a:ext cx="533400" cy="2286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None/>
              <a:defRPr sz="1100" kern="1200" spc="0" baseline="0"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latin typeface="+mn-lt"/>
                <a:ea typeface="+mj-ea"/>
                <a:cs typeface="+mj-cs"/>
              </a:defRPr>
            </a:lvl1pPr>
          </a:lstStyle>
          <a:p>
            <a:pPr>
              <a:defRPr/>
            </a:pPr>
            <a:fld id="{0A2C30EE-F509-4104-B1B2-DF33BAB98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39" r:id="rId1"/>
    <p:sldLayoutId id="2147484432" r:id="rId2"/>
    <p:sldLayoutId id="2147484440" r:id="rId3"/>
    <p:sldLayoutId id="2147484433" r:id="rId4"/>
    <p:sldLayoutId id="2147484434" r:id="rId5"/>
    <p:sldLayoutId id="2147484435" r:id="rId6"/>
    <p:sldLayoutId id="2147484436" r:id="rId7"/>
    <p:sldLayoutId id="2147484441" r:id="rId8"/>
    <p:sldLayoutId id="2147484442" r:id="rId9"/>
    <p:sldLayoutId id="2147484437" r:id="rId10"/>
    <p:sldLayoutId id="21474844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gradFill flip="none" rotWithShape="1"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  <a:tileRect/>
          </a:gra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rbel" pitchFamily="34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buBlip>
          <a:blip r:embed="rId14"/>
        </a:buBlip>
        <a:defRPr sz="20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1500"/>
        </a:spcBef>
        <a:spcAft>
          <a:spcPct val="0"/>
        </a:spcAft>
        <a:buBlip>
          <a:blip r:embed="rId15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1500"/>
        </a:spcBef>
        <a:spcAft>
          <a:spcPct val="0"/>
        </a:spcAft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ts val="1500"/>
        </a:spcBef>
        <a:spcAft>
          <a:spcPct val="0"/>
        </a:spcAft>
        <a:buBlip>
          <a:blip r:embed="rId15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ts val="1500"/>
        </a:spcBef>
        <a:spcAft>
          <a:spcPct val="0"/>
        </a:spcAft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1500"/>
        </a:spcBef>
        <a:buFontTx/>
        <a:buBlip>
          <a:blip r:embed="rId14"/>
        </a:buBlip>
        <a:defRPr sz="1600" kern="1200">
          <a:gradFill>
            <a:gsLst>
              <a:gs pos="0">
                <a:schemeClr val="tx1">
                  <a:alpha val="70000"/>
                </a:schemeClr>
              </a:gs>
              <a:gs pos="50000">
                <a:schemeClr val="tx1">
                  <a:alpha val="80000"/>
                </a:schemeClr>
              </a:gs>
              <a:gs pos="100000">
                <a:schemeClr val="tx1">
                  <a:alpha val="90000"/>
                </a:schemeClr>
              </a:gs>
            </a:gsLst>
            <a:lin ang="0" scaled="0"/>
          </a:gra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60300"/>
            </a:gs>
            <a:gs pos="4500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800672" y="1219201"/>
            <a:ext cx="77724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1092" y="-12876"/>
            <a:ext cx="784860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r" eaLnBrk="0" hangingPunct="0"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000" b="1" dirty="0" err="1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Maret</a:t>
            </a: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2013)       </a:t>
            </a:r>
            <a:r>
              <a:rPr lang="en-US" sz="80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dirty="0">
              <a:ln>
                <a:solidFill>
                  <a:srgbClr val="FFFF99"/>
                </a:solidFill>
              </a:ln>
              <a:solidFill>
                <a:srgbClr val="FFFF00"/>
              </a:solidFill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Condominium</a:t>
            </a:r>
          </a:p>
          <a:p>
            <a:pPr algn="r" eaLnBrk="0" hangingPunct="0">
              <a:defRPr/>
            </a:pPr>
            <a:r>
              <a:rPr lang="en-US" sz="2600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dirty="0">
              <a:solidFill>
                <a:srgbClr val="FFFF00"/>
              </a:solidFill>
              <a:latin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1152" y="1600200"/>
            <a:ext cx="861060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Pesan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dari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 General Manager,</a:t>
            </a:r>
          </a:p>
          <a:p>
            <a:endParaRPr lang="en-US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  <a:p>
            <a:pPr algn="just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Kami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berterima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kasih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kepada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seluruh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Resident yang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turut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HADIR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pada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acara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CAP GO MEH 24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Februari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2013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sambil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menikmati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apa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yang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kami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hidangkan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nampak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Resident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saling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bersosialisasi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satu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sama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lain &amp;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kami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berharap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agar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sesama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Resident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dapat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semakin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hari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semakin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mengenal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semakin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Akrab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, yang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pada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akhirnya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kita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dapat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saling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MENGHORMATI, MENGHARGAI,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Menjaga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KESELARASAN (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Keadilan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)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dan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saling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MENJAGA PRIVASI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sesama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Resident,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juga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tetap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dengan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TULUS HATI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mendukung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Ketentuan-Ketentuan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dan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Peratuan-Peraturan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yang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ada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untuk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KEPENTINGAN BERSAMA.</a:t>
            </a:r>
          </a:p>
          <a:p>
            <a:pPr algn="just"/>
            <a:endParaRPr lang="en-US" sz="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just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Kami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senantiasa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siap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menerima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masukan-masukan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atau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Ide-ide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Baru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secara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LISAN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maupun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TERTULIS, yang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bertujuan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untuk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MENSELARASKAN, MENYEMPURNAKAN TINGGAL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demi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untuk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KEPENTINGAN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serta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KEBAIKAN BERSAMA 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bagi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seluruh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RESIDENT,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bukan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untuk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kepentingan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PRIBADI.</a:t>
            </a:r>
          </a:p>
          <a:p>
            <a:pPr algn="just"/>
            <a:endParaRPr lang="en-US" sz="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just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Tinggal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Bersama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yang SEIMBANG, SELARAS  &amp; ADIL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serta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selalu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BERORIENTASI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untuk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KEPENTINGAN BERSAMA 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menjadi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harapan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semua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RESIDENT</a:t>
            </a:r>
          </a:p>
          <a:p>
            <a:pPr algn="just"/>
            <a:endParaRPr lang="en-US" sz="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just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Condominium Management 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ush Script MT" pitchFamily="66" charset="0"/>
            </a:endParaRPr>
          </a:p>
        </p:txBody>
      </p: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60300"/>
            </a:gs>
            <a:gs pos="4500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609600" y="128175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1092" y="-12876"/>
            <a:ext cx="784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r" eaLnBrk="0" hangingPunct="0"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000" b="1" dirty="0" err="1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Maret</a:t>
            </a: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2013)       </a:t>
            </a:r>
            <a:r>
              <a:rPr lang="en-US" sz="80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dirty="0">
              <a:ln>
                <a:solidFill>
                  <a:srgbClr val="FFFF99"/>
                </a:solidFill>
              </a:ln>
              <a:solidFill>
                <a:srgbClr val="FFFF00"/>
              </a:solidFill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</a:t>
            </a:r>
            <a:r>
              <a:rPr lang="en-US" sz="28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Condominium</a:t>
            </a:r>
            <a:r>
              <a:rPr lang="en-US" sz="2600" b="1" dirty="0" smtClean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dirty="0">
              <a:solidFill>
                <a:srgbClr val="FFFF00"/>
              </a:solidFill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10800000">
            <a:off x="762000" y="121920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91152" y="1835022"/>
            <a:ext cx="86106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Terkait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adanya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seorang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Resident yang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MELAPORKAN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Developer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Pengelola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Condominium Cambridge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kepada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pihak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DPRD Kota Medan,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kami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telah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memenuhi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Panggilan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&amp;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Undang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untuk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DENGAR PENDAPAT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pada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tanggal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27 Feb 2013, yang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turut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dihadiri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oleh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anggota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DPRD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beberapa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Komisi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Perwakilan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Partai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pihak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Dinas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Perumahan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&amp;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Pemukiman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Pemko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Medan,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Camat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&amp;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belasan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Wartawan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berbagai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Koran,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telah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kami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jawab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dengan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BAIK.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just"/>
            <a:endParaRPr lang="en-US" sz="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just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Pelaporan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ini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perlu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kita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KAJI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bersama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dengan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BIJAKSANA,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kita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ANTISIPASI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akan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dampak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BAIK &amp;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BURUKnya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bagi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seluruh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Resident,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baik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untuk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jangka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Pendek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maupun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jangka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panjang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, yang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mungkin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juga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dapat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berpengaruh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pada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REPUTASI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Gedung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Campuran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fungsi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ini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(Mix-used Building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)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just"/>
            <a:endParaRPr lang="en-US" sz="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just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Sambil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kita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mengkaji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bersama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apa langkah YANG TERBAIK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BAGI SELURUH RESIDENT terhadap hal-hal yang dilaporkan kepada DPRD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,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kami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mohon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masukan-masukan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OBJEKTIF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dari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Resident yang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dapat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disampaikan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baik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kepada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Developer, Marketing team maupun Management. 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just"/>
            <a:endParaRPr lang="en-US" sz="6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just"/>
            <a:endParaRPr lang="en-US" sz="6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pPr algn="just"/>
            <a:endParaRPr lang="en-US" sz="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endParaRPr lang="en-US" sz="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ush Script MT" pitchFamily="66" charset="0"/>
              </a:rPr>
              <a:t> Condominium Management</a:t>
            </a:r>
          </a:p>
        </p:txBody>
      </p: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60300"/>
            </a:gs>
            <a:gs pos="4500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609600" y="128175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1092" y="-12876"/>
            <a:ext cx="784860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r" eaLnBrk="0" hangingPunct="0"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000" b="1" dirty="0" err="1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Maret</a:t>
            </a: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2013)       </a:t>
            </a:r>
            <a:r>
              <a:rPr lang="en-US" sz="80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dirty="0">
              <a:ln>
                <a:solidFill>
                  <a:srgbClr val="FFFF99"/>
                </a:solidFill>
              </a:ln>
              <a:solidFill>
                <a:srgbClr val="FFFF00"/>
              </a:solidFill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Condominium</a:t>
            </a:r>
          </a:p>
          <a:p>
            <a:pPr algn="r" eaLnBrk="0" hangingPunct="0">
              <a:defRPr/>
            </a:pPr>
            <a:r>
              <a:rPr lang="en-US" sz="2600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dirty="0">
              <a:solidFill>
                <a:srgbClr val="FFFF00"/>
              </a:solidFill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10800000">
            <a:off x="762000" y="121920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304800" y="1437144"/>
            <a:ext cx="83058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sz="2000" b="1" u="sng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Info INSIDE </a:t>
            </a:r>
            <a:r>
              <a:rPr lang="en-US" sz="2000" b="1" u="sng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/ News </a:t>
            </a:r>
            <a:r>
              <a:rPr lang="en-US" sz="2000" b="1" u="sng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of INSIDE </a:t>
            </a:r>
          </a:p>
          <a:p>
            <a:pPr>
              <a:defRPr/>
            </a:pPr>
            <a:endParaRPr lang="en-US" sz="1000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Untuk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info INSIDE yang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di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tampilkan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di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Resident Info TV Channel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pada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bulan-bulan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sebelumnya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dapat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dilihat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kembali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di</a:t>
            </a:r>
            <a:r>
              <a:rPr lang="en-US" sz="2000" dirty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en-US" sz="2000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b="1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www.cambridge.co.id</a:t>
            </a:r>
            <a:endParaRPr lang="en-US" sz="2000" b="1" u="sng" dirty="0">
              <a:solidFill>
                <a:schemeClr val="accent5">
                  <a:lumMod val="60000"/>
                  <a:lumOff val="40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dirty="0" err="1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Terutama</a:t>
            </a:r>
            <a:r>
              <a:rPr lang="en-US" sz="2000" dirty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bagi</a:t>
            </a:r>
            <a:r>
              <a:rPr lang="en-US" sz="2000" dirty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Resident </a:t>
            </a:r>
            <a:r>
              <a:rPr lang="en-US" sz="2000" dirty="0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yang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baru</a:t>
            </a:r>
            <a:r>
              <a:rPr lang="en-US" sz="2000" dirty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en-US" sz="2000" dirty="0" err="1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diwajibkan</a:t>
            </a:r>
            <a:r>
              <a:rPr lang="en-US" sz="2000" dirty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untuk</a:t>
            </a:r>
            <a:r>
              <a:rPr lang="en-US" sz="2000" dirty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membaca</a:t>
            </a:r>
            <a:r>
              <a:rPr lang="en-US" sz="2000" dirty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dan</a:t>
            </a:r>
            <a:r>
              <a:rPr lang="en-US" sz="2000" dirty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memahaminya</a:t>
            </a:r>
            <a:r>
              <a:rPr lang="en-US" sz="2000" dirty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serta</a:t>
            </a:r>
            <a:r>
              <a:rPr lang="en-US" sz="2000" dirty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mensosialisasikan</a:t>
            </a:r>
            <a:r>
              <a:rPr lang="en-US" sz="2000" dirty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kepada</a:t>
            </a:r>
            <a:r>
              <a:rPr lang="en-US" sz="2000" dirty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seluruh</a:t>
            </a:r>
            <a:r>
              <a:rPr lang="en-US" sz="2000" dirty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keluarga</a:t>
            </a:r>
            <a:r>
              <a:rPr lang="en-US" sz="2000" dirty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dan</a:t>
            </a:r>
            <a:r>
              <a:rPr lang="en-US" sz="2000" dirty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pekerja-pekerjanya</a:t>
            </a:r>
            <a:r>
              <a:rPr lang="en-US" sz="2000" dirty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. </a:t>
            </a:r>
            <a:endParaRPr lang="en-US" sz="2000" dirty="0" smtClean="0">
              <a:solidFill>
                <a:srgbClr val="FFFF0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dirty="0" err="1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Kerjasama</a:t>
            </a:r>
            <a:r>
              <a:rPr lang="en-US" sz="2000" dirty="0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Resident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dalam</a:t>
            </a:r>
            <a:r>
              <a:rPr lang="en-US" sz="2000" dirty="0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hal</a:t>
            </a:r>
            <a:r>
              <a:rPr lang="en-US" sz="2000" dirty="0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ini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sangat</a:t>
            </a:r>
            <a:r>
              <a:rPr lang="en-US" sz="2000" dirty="0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kami</a:t>
            </a:r>
            <a:r>
              <a:rPr lang="en-US" sz="2000" dirty="0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sz="2000" dirty="0" err="1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hargai</a:t>
            </a:r>
            <a:endParaRPr lang="en-US" sz="2000" dirty="0">
              <a:solidFill>
                <a:srgbClr val="FFFF0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1152" y="4540984"/>
            <a:ext cx="83058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Please visit our </a:t>
            </a:r>
            <a:r>
              <a:rPr lang="en-US" sz="20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website at </a:t>
            </a:r>
            <a:r>
              <a:rPr lang="en-US" sz="20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: </a:t>
            </a:r>
            <a:r>
              <a:rPr lang="en-US" sz="2000" b="1" u="sng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www.cambridge.co.id</a:t>
            </a:r>
            <a:endParaRPr lang="en-US" sz="2000" b="1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pPr>
              <a:defRPr/>
            </a:pPr>
            <a:r>
              <a:rPr lang="en-US" sz="20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To update previous and current events, You are required to pass on every detail of Information to your family members as well as to your private workers (</a:t>
            </a:r>
            <a:r>
              <a:rPr lang="en-US" sz="2000" dirty="0" err="1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i.e</a:t>
            </a:r>
            <a:r>
              <a:rPr lang="en-US" sz="20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maids, drivers etc).</a:t>
            </a:r>
          </a:p>
          <a:p>
            <a:pPr>
              <a:defRPr/>
            </a:pPr>
            <a:r>
              <a:rPr lang="en-US" sz="2000" dirty="0" smtClean="0">
                <a:solidFill>
                  <a:srgbClr val="FFFF00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Your COOPERATION on this matter is highly appreciated.</a:t>
            </a:r>
            <a:endParaRPr lang="en-US" sz="2000" dirty="0">
              <a:solidFill>
                <a:srgbClr val="FFFF00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60300"/>
            </a:gs>
            <a:gs pos="4500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42875" y="71414"/>
            <a:ext cx="8786813" cy="1000149"/>
            <a:chOff x="142875" y="71414"/>
            <a:chExt cx="8786813" cy="1000149"/>
          </a:xfrm>
        </p:grpSpPr>
        <p:sp>
          <p:nvSpPr>
            <p:cNvPr id="13" name="Round Diagonal Corner Rectangle 12"/>
            <p:cNvSpPr/>
            <p:nvPr/>
          </p:nvSpPr>
          <p:spPr>
            <a:xfrm>
              <a:off x="142875" y="71438"/>
              <a:ext cx="8786813" cy="1000125"/>
            </a:xfrm>
            <a:prstGeom prst="round2DiagRect">
              <a:avLst/>
            </a:prstGeom>
            <a:gradFill flip="none" rotWithShape="1">
              <a:gsLst>
                <a:gs pos="18000">
                  <a:srgbClr val="800000">
                    <a:alpha val="73000"/>
                  </a:srgbClr>
                </a:gs>
                <a:gs pos="18000">
                  <a:srgbClr val="800000">
                    <a:alpha val="73000"/>
                  </a:srgbClr>
                </a:gs>
                <a:gs pos="18000">
                  <a:srgbClr val="FFFF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3500000" scaled="1"/>
              <a:tileRect/>
            </a:gradFill>
            <a:ln>
              <a:solidFill>
                <a:srgbClr val="FFC000"/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solidFill>
                  <a:prstClr val="white"/>
                </a:solidFill>
              </a:endParaRP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440970" y="71414"/>
              <a:ext cx="7960546" cy="1000132"/>
            </a:xfrm>
            <a:prstGeom prst="rect">
              <a:avLst/>
            </a:prstGeom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88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R</a:t>
              </a:r>
              <a:r>
                <a:rPr lang="en-US" sz="60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ESIDENT - </a:t>
              </a:r>
              <a:r>
                <a:rPr lang="en-US" sz="88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I</a:t>
              </a:r>
              <a:r>
                <a:rPr lang="en-US" sz="60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NFO</a:t>
              </a:r>
              <a:endParaRPr lang="id-ID" sz="60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lonna MT" pitchFamily="82" charset="0"/>
              </a:endParaRPr>
            </a:p>
          </p:txBody>
        </p:sp>
      </p:grpSp>
      <p:sp>
        <p:nvSpPr>
          <p:cNvPr id="15" name="Title 6"/>
          <p:cNvSpPr>
            <a:spLocks noGrp="1"/>
          </p:cNvSpPr>
          <p:nvPr>
            <p:ph type="title"/>
          </p:nvPr>
        </p:nvSpPr>
        <p:spPr>
          <a:xfrm>
            <a:off x="2209800" y="1295400"/>
            <a:ext cx="6499225" cy="1447800"/>
          </a:xfrm>
        </p:spPr>
        <p:txBody>
          <a:bodyPr rtlCol="0" anchor="t">
            <a:noAutofit/>
          </a:bodyPr>
          <a:lstStyle/>
          <a:p>
            <a:pPr lvl="0" algn="r" eaLnBrk="1" hangingPunct="1"/>
            <a:r>
              <a:rPr lang="en-US" sz="32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KETENTUAN PARKIR BARU</a:t>
            </a:r>
            <a:r>
              <a:rPr lang="en-US" sz="3200" u="sng" dirty="0" smtClean="0">
                <a:solidFill>
                  <a:srgbClr val="993300"/>
                </a:solidFill>
                <a:latin typeface="Berlin Sans FB Demi" pitchFamily="34" charset="0"/>
              </a:rPr>
              <a:t/>
            </a:r>
            <a:br>
              <a:rPr lang="en-US" sz="3200" u="sng" dirty="0" smtClean="0">
                <a:solidFill>
                  <a:srgbClr val="993300"/>
                </a:solidFill>
                <a:latin typeface="Berlin Sans FB Demi" pitchFamily="34" charset="0"/>
              </a:rPr>
            </a:br>
            <a:r>
              <a:rPr lang="en-US" sz="2200" u="sng" dirty="0" err="1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Telah</a:t>
            </a:r>
            <a:r>
              <a:rPr lang="en-US" sz="2200" u="sng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200" u="sng" dirty="0" err="1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disosialisasikan</a:t>
            </a:r>
            <a:r>
              <a:rPr lang="en-US" sz="2200" u="sng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</a:t>
            </a:r>
            <a:r>
              <a:rPr lang="en-US" sz="2200" u="sng" dirty="0" err="1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sejak</a:t>
            </a:r>
            <a:r>
              <a:rPr lang="en-US" sz="2200" u="sng" dirty="0" smtClean="0">
                <a:solidFill>
                  <a:srgbClr val="FFFF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Berlin Sans FB Demi" pitchFamily="34" charset="0"/>
              </a:rPr>
              <a:t> November 2012</a:t>
            </a:r>
            <a:r>
              <a:rPr lang="en-US" sz="2200" u="sng" dirty="0" smtClean="0">
                <a:solidFill>
                  <a:srgbClr val="FFFF99"/>
                </a:solidFill>
                <a:latin typeface="Berlin Sans FB Demi" pitchFamily="34" charset="0"/>
              </a:rPr>
              <a:t/>
            </a:r>
            <a:br>
              <a:rPr lang="en-US" sz="2200" u="sng" dirty="0" smtClean="0">
                <a:solidFill>
                  <a:srgbClr val="FFFF99"/>
                </a:solidFill>
                <a:latin typeface="Berlin Sans FB Demi" pitchFamily="34" charset="0"/>
              </a:rPr>
            </a:br>
            <a:r>
              <a:rPr lang="en-US" sz="2000" u="sng" dirty="0" smtClean="0">
                <a:solidFill>
                  <a:srgbClr val="993300"/>
                </a:solidFill>
                <a:latin typeface="Berlin Sans FB Demi" pitchFamily="34" charset="0"/>
              </a:rPr>
              <a:t/>
            </a:r>
            <a:br>
              <a:rPr lang="en-US" sz="2000" u="sng" dirty="0" smtClean="0">
                <a:solidFill>
                  <a:srgbClr val="993300"/>
                </a:solidFill>
                <a:latin typeface="Berlin Sans FB Demi" pitchFamily="34" charset="0"/>
              </a:rPr>
            </a:br>
            <a:r>
              <a:rPr lang="en-US" sz="2000" u="sng" dirty="0" smtClean="0">
                <a:solidFill>
                  <a:srgbClr val="993300"/>
                </a:solidFill>
                <a:latin typeface="Berlin Sans FB Demi" pitchFamily="34" charset="0"/>
              </a:rPr>
              <a:t/>
            </a:r>
            <a:br>
              <a:rPr lang="en-US" sz="2000" u="sng" dirty="0" smtClean="0">
                <a:solidFill>
                  <a:srgbClr val="993300"/>
                </a:solidFill>
                <a:latin typeface="Berlin Sans FB Demi" pitchFamily="34" charset="0"/>
              </a:rPr>
            </a:br>
            <a:r>
              <a:rPr lang="en-US" sz="3200" u="sng" dirty="0" smtClean="0">
                <a:solidFill>
                  <a:srgbClr val="993300"/>
                </a:solidFill>
                <a:latin typeface="Berlin Sans FB Demi" pitchFamily="34" charset="0"/>
              </a:rPr>
              <a:t/>
            </a:r>
            <a:br>
              <a:rPr lang="en-US" sz="3200" u="sng" dirty="0" smtClean="0">
                <a:solidFill>
                  <a:srgbClr val="993300"/>
                </a:solidFill>
                <a:latin typeface="Berlin Sans FB Demi" pitchFamily="34" charset="0"/>
              </a:rPr>
            </a:br>
            <a:r>
              <a:rPr lang="en-US" sz="3200" u="sng" dirty="0" smtClean="0">
                <a:solidFill>
                  <a:srgbClr val="006600"/>
                </a:solidFill>
                <a:latin typeface="Berlin Sans FB Demi" pitchFamily="34" charset="0"/>
              </a:rPr>
              <a:t> </a:t>
            </a:r>
            <a:br>
              <a:rPr lang="en-US" sz="3200" u="sng" dirty="0" smtClean="0">
                <a:solidFill>
                  <a:srgbClr val="006600"/>
                </a:solidFill>
                <a:latin typeface="Berlin Sans FB Demi" pitchFamily="34" charset="0"/>
              </a:rPr>
            </a:br>
            <a:r>
              <a:rPr lang="en-US" sz="3200" u="sng" dirty="0" smtClean="0">
                <a:solidFill>
                  <a:srgbClr val="006600"/>
                </a:solidFill>
                <a:latin typeface="Berlin Sans FB Demi" pitchFamily="34" charset="0"/>
              </a:rPr>
              <a:t/>
            </a:r>
            <a:br>
              <a:rPr lang="en-US" sz="3200" u="sng" dirty="0" smtClean="0">
                <a:solidFill>
                  <a:srgbClr val="006600"/>
                </a:solidFill>
                <a:latin typeface="Berlin Sans FB Demi" pitchFamily="34" charset="0"/>
              </a:rPr>
            </a:br>
            <a:r>
              <a:rPr lang="en-US" sz="3200" dirty="0" smtClean="0">
                <a:latin typeface="Berlin Sans FB" pitchFamily="34" charset="0"/>
              </a:rPr>
              <a:t/>
            </a:r>
            <a:br>
              <a:rPr lang="en-US" sz="3200" dirty="0" smtClean="0">
                <a:latin typeface="Berlin Sans FB" pitchFamily="34" charset="0"/>
              </a:rPr>
            </a:br>
            <a:r>
              <a:rPr lang="en-US" sz="800" dirty="0" smtClean="0">
                <a:latin typeface="Berlin Sans FB" pitchFamily="34" charset="0"/>
              </a:rPr>
              <a:t> </a:t>
            </a:r>
            <a:br>
              <a:rPr lang="en-US" sz="800" dirty="0" smtClean="0">
                <a:latin typeface="Berlin Sans FB" pitchFamily="34" charset="0"/>
              </a:rPr>
            </a:br>
            <a:endParaRPr lang="id-ID" sz="2400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2286000"/>
            <a:ext cx="82648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/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D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emi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untuk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KESELARASAN, 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KEADILAN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dan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KETERTIBAN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bersama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,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k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ami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telah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layangkan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Surat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INFORMASI, HIMBAUAN &amp; UNDANGAN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untuk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beberapa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Resident yang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masih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mengabaikan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KETENTUAN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ini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,  KELONGGARAN WAKTU TELAH KAMI BERIKAN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namun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dari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13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Surat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,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baru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5 Resident yang MERESPONI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dengan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Permasalahan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dan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K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endala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yang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berbeda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-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beda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,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namun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telah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kami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berikan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solusi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yang BARU agar Resident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lainpun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merasa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ADIL.</a:t>
            </a:r>
          </a:p>
          <a:p>
            <a:pPr marL="342900" indent="-342900" algn="r"/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Kami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berharap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jika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Permasalahan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dibicarakan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bersama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,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selalu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ada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 SOLUSI,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walaupun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sebagian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sifatnya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latin typeface="Berlin Sans FB Demi" pitchFamily="34" charset="0"/>
              </a:rPr>
              <a:t> SEMENTARA. </a:t>
            </a:r>
            <a:r>
              <a:rPr lang="en-US" sz="2200" dirty="0" smtClean="0">
                <a:solidFill>
                  <a:schemeClr val="tx1">
                    <a:lumMod val="95000"/>
                  </a:schemeClr>
                </a:solidFill>
                <a:effectLst/>
                <a:latin typeface="Berlin Sans FB Demi" pitchFamily="34" charset="0"/>
              </a:rPr>
              <a:t>    </a:t>
            </a:r>
          </a:p>
        </p:txBody>
      </p: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60300"/>
            </a:gs>
            <a:gs pos="4500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142875" y="71414"/>
            <a:ext cx="8786813" cy="1000149"/>
            <a:chOff x="142875" y="71414"/>
            <a:chExt cx="8786813" cy="1000149"/>
          </a:xfrm>
        </p:grpSpPr>
        <p:sp>
          <p:nvSpPr>
            <p:cNvPr id="13" name="Round Diagonal Corner Rectangle 12"/>
            <p:cNvSpPr/>
            <p:nvPr/>
          </p:nvSpPr>
          <p:spPr>
            <a:xfrm>
              <a:off x="142875" y="71438"/>
              <a:ext cx="8786813" cy="1000125"/>
            </a:xfrm>
            <a:prstGeom prst="round2DiagRect">
              <a:avLst/>
            </a:prstGeom>
            <a:gradFill flip="none" rotWithShape="1">
              <a:gsLst>
                <a:gs pos="18000">
                  <a:srgbClr val="800000">
                    <a:alpha val="73000"/>
                  </a:srgbClr>
                </a:gs>
                <a:gs pos="18000">
                  <a:srgbClr val="800000">
                    <a:alpha val="73000"/>
                  </a:srgbClr>
                </a:gs>
                <a:gs pos="18000">
                  <a:srgbClr val="FFFF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3500000" scaled="1"/>
              <a:tileRect/>
            </a:gradFill>
            <a:ln>
              <a:solidFill>
                <a:srgbClr val="FFC000"/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solidFill>
                  <a:prstClr val="white"/>
                </a:solidFill>
              </a:endParaRP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440970" y="71414"/>
              <a:ext cx="7960546" cy="1000132"/>
            </a:xfrm>
            <a:prstGeom prst="rect">
              <a:avLst/>
            </a:prstGeom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88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R</a:t>
              </a:r>
              <a:r>
                <a:rPr lang="en-US" sz="60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ESIDENT - </a:t>
              </a:r>
              <a:r>
                <a:rPr lang="en-US" sz="88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I</a:t>
              </a:r>
              <a:r>
                <a:rPr lang="en-US" sz="60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NFO</a:t>
              </a:r>
              <a:endParaRPr lang="id-ID" sz="60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lonna MT" pitchFamily="82" charset="0"/>
              </a:endParaRPr>
            </a:p>
          </p:txBody>
        </p:sp>
      </p:grpSp>
      <p:sp>
        <p:nvSpPr>
          <p:cNvPr id="8" name="Title 6"/>
          <p:cNvSpPr txBox="1">
            <a:spLocks/>
          </p:cNvSpPr>
          <p:nvPr/>
        </p:nvSpPr>
        <p:spPr>
          <a:xfrm>
            <a:off x="762000" y="1156648"/>
            <a:ext cx="8023225" cy="914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  <a:ea typeface="+mj-ea"/>
                <a:cs typeface="+mj-cs"/>
              </a:rPr>
              <a:t>KENDALA DI MASA SOSIALISASI PARKING-CARD</a:t>
            </a:r>
            <a:br>
              <a:rPr kumimoji="0" lang="en-US" sz="2800" b="0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erlin Sans FB Demi" pitchFamily="34" charset="0"/>
                <a:ea typeface="+mj-ea"/>
                <a:cs typeface="+mj-cs"/>
              </a:rPr>
            </a:br>
            <a:r>
              <a:rPr kumimoji="0" lang="en-US" sz="2000" b="0" i="0" u="sng" strike="noStrike" kern="1200" cap="none" spc="0" normalizeH="0" baseline="0" noProof="0" dirty="0" err="1" smtClean="0">
                <a:ln>
                  <a:noFill/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Berlin Sans FB Demi" pitchFamily="34" charset="0"/>
                <a:ea typeface="+mj-ea"/>
                <a:cs typeface="+mj-cs"/>
              </a:rPr>
              <a:t>Telah</a:t>
            </a:r>
            <a:r>
              <a:rPr kumimoji="0" lang="en-US" sz="2000" b="0" i="0" u="sng" strike="noStrike" kern="1200" cap="none" spc="0" normalizeH="0" baseline="0" noProof="0" dirty="0" smtClean="0">
                <a:ln>
                  <a:noFill/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Berlin Sans FB Demi" pitchFamily="34" charset="0"/>
                <a:ea typeface="+mj-ea"/>
                <a:cs typeface="+mj-cs"/>
              </a:rPr>
              <a:t> </a:t>
            </a:r>
            <a:r>
              <a:rPr kumimoji="0" lang="en-US" sz="2000" b="0" i="0" u="sng" strike="noStrike" kern="1200" cap="none" spc="0" normalizeH="0" baseline="0" noProof="0" dirty="0" err="1" smtClean="0">
                <a:ln>
                  <a:noFill/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Berlin Sans FB Demi" pitchFamily="34" charset="0"/>
                <a:ea typeface="+mj-ea"/>
                <a:cs typeface="+mj-cs"/>
              </a:rPr>
              <a:t>disosialisasikan</a:t>
            </a:r>
            <a:r>
              <a:rPr kumimoji="0" lang="en-US" sz="2000" b="0" i="0" u="sng" strike="noStrike" kern="1200" cap="none" spc="0" normalizeH="0" baseline="0" noProof="0" dirty="0" smtClean="0">
                <a:ln>
                  <a:noFill/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Berlin Sans FB Demi" pitchFamily="34" charset="0"/>
                <a:ea typeface="+mj-ea"/>
                <a:cs typeface="+mj-cs"/>
              </a:rPr>
              <a:t> </a:t>
            </a:r>
            <a:r>
              <a:rPr kumimoji="0" lang="en-US" sz="2000" b="0" i="0" u="sng" strike="noStrike" kern="1200" cap="none" spc="0" normalizeH="0" baseline="0" noProof="0" dirty="0" err="1" smtClean="0">
                <a:ln>
                  <a:noFill/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Berlin Sans FB Demi" pitchFamily="34" charset="0"/>
                <a:ea typeface="+mj-ea"/>
                <a:cs typeface="+mj-cs"/>
              </a:rPr>
              <a:t>sejak</a:t>
            </a:r>
            <a:r>
              <a:rPr kumimoji="0" lang="en-US" sz="2000" b="0" i="0" u="sng" strike="noStrike" kern="1200" cap="none" spc="0" normalizeH="0" baseline="0" noProof="0" dirty="0" smtClean="0">
                <a:ln>
                  <a:noFill/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Berlin Sans FB Demi" pitchFamily="34" charset="0"/>
                <a:ea typeface="+mj-ea"/>
                <a:cs typeface="+mj-cs"/>
              </a:rPr>
              <a:t> </a:t>
            </a:r>
            <a:r>
              <a:rPr kumimoji="0" lang="en-US" sz="2000" b="0" i="0" u="sng" strike="noStrike" kern="1200" cap="none" spc="0" normalizeH="0" baseline="0" noProof="0" dirty="0" err="1" smtClean="0">
                <a:ln>
                  <a:noFill/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Berlin Sans FB Demi" pitchFamily="34" charset="0"/>
                <a:ea typeface="+mj-ea"/>
                <a:cs typeface="+mj-cs"/>
              </a:rPr>
              <a:t>Januari</a:t>
            </a:r>
            <a:r>
              <a:rPr kumimoji="0" lang="en-US" sz="2000" b="0" i="0" u="sng" strike="noStrike" kern="1200" cap="none" spc="0" normalizeH="0" baseline="0" noProof="0" dirty="0" smtClean="0">
                <a:ln>
                  <a:noFill/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Berlin Sans FB Demi" pitchFamily="34" charset="0"/>
                <a:ea typeface="+mj-ea"/>
                <a:cs typeface="+mj-cs"/>
              </a:rPr>
              <a:t> </a:t>
            </a:r>
            <a:r>
              <a:rPr kumimoji="0" lang="en-US" sz="2000" b="0" i="0" u="sng" strike="noStrike" kern="1200" cap="none" spc="0" normalizeH="0" baseline="0" noProof="0" dirty="0" smtClean="0">
                <a:ln>
                  <a:noFill/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Berlin Sans FB Demi" pitchFamily="34" charset="0"/>
                <a:ea typeface="+mj-ea"/>
                <a:cs typeface="+mj-cs"/>
              </a:rPr>
              <a:t>2013</a:t>
            </a:r>
            <a: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Berlin Sans FB" pitchFamily="34" charset="0"/>
                <a:ea typeface="+mj-ea"/>
                <a:cs typeface="+mj-cs"/>
              </a:rPr>
              <a:t/>
            </a:r>
            <a:br>
              <a:rPr kumimoji="0" lang="en-US" sz="3200" b="0" i="0" u="sng" strike="noStrike" kern="1200" cap="none" spc="0" normalizeH="0" baseline="0" noProof="0" dirty="0" smtClean="0">
                <a:ln>
                  <a:noFill/>
                </a:ln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uLnTx/>
                <a:uFillTx/>
                <a:latin typeface="Berlin Sans FB" pitchFamily="34" charset="0"/>
                <a:ea typeface="+mj-ea"/>
                <a:cs typeface="+mj-cs"/>
              </a:rPr>
            </a:b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effectLst/>
                <a:uLnTx/>
                <a:uFillTx/>
                <a:latin typeface="Berlin Sans FB" pitchFamily="34" charset="0"/>
                <a:ea typeface="+mj-ea"/>
                <a:cs typeface="+mj-cs"/>
              </a:rPr>
              <a:t> </a:t>
            </a:r>
            <a:b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gradFill flip="none" rotWithShape="1">
                  <a:gsLst>
                    <a:gs pos="0">
                      <a:schemeClr val="tx1">
                        <a:alpha val="70000"/>
                      </a:schemeClr>
                    </a:gs>
                    <a:gs pos="50000">
                      <a:schemeClr val="tx1">
                        <a:alpha val="80000"/>
                      </a:schemeClr>
                    </a:gs>
                    <a:gs pos="100000">
                      <a:schemeClr val="tx1">
                        <a:alpha val="90000"/>
                      </a:schemeClr>
                    </a:gs>
                  </a:gsLst>
                  <a:lin ang="0" scaled="0"/>
                  <a:tileRect/>
                </a:gradFill>
                <a:effectLst/>
                <a:uLnTx/>
                <a:uFillTx/>
                <a:latin typeface="Berlin Sans FB" pitchFamily="34" charset="0"/>
                <a:ea typeface="+mj-ea"/>
                <a:cs typeface="+mj-cs"/>
              </a:rPr>
            </a:br>
            <a:endParaRPr kumimoji="0" lang="id-ID" sz="2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Berlin Sans FB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1981200"/>
            <a:ext cx="5257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FF00"/>
                </a:solidFill>
                <a:latin typeface="Berlin Sans FB Demi" pitchFamily="34" charset="0"/>
              </a:rPr>
              <a:t>Masih</a:t>
            </a:r>
            <a:r>
              <a:rPr lang="en-US" sz="2400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erlin Sans FB Demi" pitchFamily="34" charset="0"/>
              </a:rPr>
              <a:t>terjadi</a:t>
            </a:r>
            <a:r>
              <a:rPr lang="en-US" sz="2400" dirty="0" smtClean="0">
                <a:solidFill>
                  <a:srgbClr val="FFFF00"/>
                </a:solidFill>
                <a:latin typeface="Berlin Sans FB Demi" pitchFamily="34" charset="0"/>
              </a:rPr>
              <a:t> Resident </a:t>
            </a:r>
            <a:r>
              <a:rPr lang="en-US" sz="2400" dirty="0" err="1" smtClean="0">
                <a:solidFill>
                  <a:srgbClr val="FFFF00"/>
                </a:solidFill>
                <a:latin typeface="Berlin Sans FB Demi" pitchFamily="34" charset="0"/>
              </a:rPr>
              <a:t>membawa</a:t>
            </a:r>
            <a:r>
              <a:rPr lang="en-US" sz="2400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</a:p>
          <a:p>
            <a:r>
              <a:rPr lang="en-US" sz="2400" dirty="0" err="1" smtClean="0">
                <a:solidFill>
                  <a:srgbClr val="FFFF00"/>
                </a:solidFill>
                <a:latin typeface="Berlin Sans FB Demi" pitchFamily="34" charset="0"/>
              </a:rPr>
              <a:t>m</a:t>
            </a:r>
            <a:r>
              <a:rPr lang="en-US" sz="2400" dirty="0" err="1" smtClean="0">
                <a:solidFill>
                  <a:srgbClr val="FFFF00"/>
                </a:solidFill>
                <a:latin typeface="Berlin Sans FB Demi" pitchFamily="34" charset="0"/>
              </a:rPr>
              <a:t>asuk</a:t>
            </a:r>
            <a:r>
              <a:rPr lang="en-US" sz="2400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erlin Sans FB Demi" pitchFamily="34" charset="0"/>
              </a:rPr>
              <a:t>mobil</a:t>
            </a:r>
            <a:r>
              <a:rPr lang="en-US" sz="2400" dirty="0" smtClean="0">
                <a:solidFill>
                  <a:srgbClr val="FFFF00"/>
                </a:solidFill>
                <a:latin typeface="Berlin Sans FB Demi" pitchFamily="34" charset="0"/>
              </a:rPr>
              <a:t> TANPA </a:t>
            </a:r>
            <a:r>
              <a:rPr lang="en-US" sz="2400" dirty="0" err="1" smtClean="0">
                <a:solidFill>
                  <a:srgbClr val="FFFF00"/>
                </a:solidFill>
                <a:latin typeface="Berlin Sans FB Demi" pitchFamily="34" charset="0"/>
              </a:rPr>
              <a:t>menggunakan</a:t>
            </a:r>
            <a:r>
              <a:rPr lang="en-US" sz="2400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400" dirty="0" smtClean="0">
                <a:solidFill>
                  <a:srgbClr val="FFFF00"/>
                </a:solidFill>
                <a:latin typeface="Berlin Sans FB Demi" pitchFamily="34" charset="0"/>
              </a:rPr>
              <a:t>Parking Card </a:t>
            </a:r>
            <a:r>
              <a:rPr lang="en-US" sz="2400" dirty="0" err="1" smtClean="0">
                <a:solidFill>
                  <a:srgbClr val="FFFF00"/>
                </a:solidFill>
                <a:latin typeface="Berlin Sans FB Demi" pitchFamily="34" charset="0"/>
              </a:rPr>
              <a:t>dengan</a:t>
            </a:r>
            <a:r>
              <a:rPr lang="en-US" sz="2400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Berlin Sans FB Demi" pitchFamily="34" charset="0"/>
              </a:rPr>
              <a:t>Alasan</a:t>
            </a:r>
            <a:r>
              <a:rPr lang="en-US" sz="2400" dirty="0" smtClean="0">
                <a:solidFill>
                  <a:srgbClr val="FFFF00"/>
                </a:solidFill>
                <a:latin typeface="Berlin Sans FB Demi" pitchFamily="34" charset="0"/>
              </a:rPr>
              <a:t> :</a:t>
            </a:r>
          </a:p>
          <a:p>
            <a:endParaRPr lang="en-US" sz="400" dirty="0" smtClean="0">
              <a:latin typeface="Berlin Sans FB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Parking-Card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dipegang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Resident/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belum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dikasih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Resident</a:t>
            </a: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Parking-Card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Ketinggalan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di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Unit,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Tidak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bawa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,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Lupa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bawa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 </a:t>
            </a:r>
            <a:r>
              <a:rPr lang="en-US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dll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</a:rPr>
              <a:t>.</a:t>
            </a:r>
          </a:p>
          <a:p>
            <a:pPr marL="457200" indent="-457200"/>
            <a:endParaRPr lang="en-US" sz="400" dirty="0" smtClean="0">
              <a:latin typeface="Berlin Sans FB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4724400"/>
            <a:ext cx="86106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Security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telah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MENGINGATKAN Resident &amp;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Drivernya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berkali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-</a:t>
            </a:r>
          </a:p>
          <a:p>
            <a:pPr marL="457200" indent="-457200"/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kali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namun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tetap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TERULANG.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hal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ini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telah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kami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DATA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dan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akan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</a:p>
          <a:p>
            <a:pPr marL="457200" indent="-457200"/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kami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kirim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kepada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Resident yang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terdata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melakukannya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melebihi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</a:p>
          <a:p>
            <a:pPr marL="457200" indent="-457200"/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KEWAJARAN.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Kami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Mohon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KESADARANnya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,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Karena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kamipun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</a:p>
          <a:p>
            <a:pPr marL="457200" indent="-457200"/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DITEGUR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oleh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Resident lain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akibat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 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F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LEXIBILITAS </a:t>
            </a:r>
            <a:r>
              <a:rPr lang="en-US" sz="2200" dirty="0" err="1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ini</a:t>
            </a:r>
            <a:r>
              <a:rPr lang="en-US" sz="2200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erlin Sans FB Demi" pitchFamily="34" charset="0"/>
              </a:rPr>
              <a:t>.</a:t>
            </a:r>
            <a:endParaRPr lang="en-US" sz="2200" dirty="0" smtClean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Berlin Sans FB Demi" pitchFamily="34" charset="0"/>
            </a:endParaRPr>
          </a:p>
        </p:txBody>
      </p:sp>
      <p:pic>
        <p:nvPicPr>
          <p:cNvPr id="13314" name="Picture 2" descr="http://t1.gstatic.com/images?q=tbn:ANd9GcTC7AQKuYycmCdW6sBLRvC0MfsSNstCGO-KM5FgPp1jC6fAF9vaJ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2142704"/>
            <a:ext cx="3561388" cy="2479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4" cstate="email"/>
          <a:stretch>
            <a:fillRect/>
          </a:stretch>
        </p:blipFill>
        <p:spPr bwMode="auto">
          <a:xfrm>
            <a:off x="1802419" y="2806416"/>
            <a:ext cx="1446885" cy="8916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60300"/>
            </a:gs>
            <a:gs pos="4500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142875" y="71414"/>
            <a:ext cx="8786813" cy="1000149"/>
            <a:chOff x="142875" y="71414"/>
            <a:chExt cx="8786813" cy="1000149"/>
          </a:xfrm>
        </p:grpSpPr>
        <p:sp>
          <p:nvSpPr>
            <p:cNvPr id="13" name="Round Diagonal Corner Rectangle 12"/>
            <p:cNvSpPr/>
            <p:nvPr/>
          </p:nvSpPr>
          <p:spPr>
            <a:xfrm>
              <a:off x="142875" y="71438"/>
              <a:ext cx="8786813" cy="1000125"/>
            </a:xfrm>
            <a:prstGeom prst="round2DiagRect">
              <a:avLst/>
            </a:prstGeom>
            <a:gradFill flip="none" rotWithShape="1">
              <a:gsLst>
                <a:gs pos="18000">
                  <a:srgbClr val="800000">
                    <a:alpha val="73000"/>
                  </a:srgbClr>
                </a:gs>
                <a:gs pos="18000">
                  <a:srgbClr val="800000">
                    <a:alpha val="73000"/>
                  </a:srgbClr>
                </a:gs>
                <a:gs pos="18000">
                  <a:srgbClr val="FFFF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3500000" scaled="1"/>
              <a:tileRect/>
            </a:gradFill>
            <a:ln>
              <a:solidFill>
                <a:srgbClr val="FFC000"/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solidFill>
                  <a:prstClr val="white"/>
                </a:solidFill>
              </a:endParaRP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440970" y="71414"/>
              <a:ext cx="7960546" cy="1000132"/>
            </a:xfrm>
            <a:prstGeom prst="rect">
              <a:avLst/>
            </a:prstGeom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88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R</a:t>
              </a:r>
              <a:r>
                <a:rPr lang="en-US" sz="60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ESIDENT - </a:t>
              </a:r>
              <a:r>
                <a:rPr lang="en-US" sz="88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I</a:t>
              </a:r>
              <a:r>
                <a:rPr lang="en-US" sz="60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NFO</a:t>
              </a:r>
              <a:endParaRPr lang="id-ID" sz="60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lonna MT" pitchFamily="82" charset="0"/>
              </a:endParaRPr>
            </a:p>
          </p:txBody>
        </p:sp>
      </p:grpSp>
      <p:sp>
        <p:nvSpPr>
          <p:cNvPr id="11268" name="AutoShape 4" descr="data:image/jpeg;base64,/9j/4AAQSkZJRgABAQAAAQABAAD/2wCEAAkGBhQSEBQUEhQVFBQVFxgVGBcXGB0fHBwaHBocHBggHR4cHyYfGhwkHBwcIC8gJCcqLCwsHR4xNTAqNSYsLCkBCQoKDgwOGg8PGiwkHiUzLy01LDQtNCorLCwsLCwsLzUtNCwsLywsMCwsLCw0LCkvLCwsKSksLC8sKSwsLCwsLP/AABEIALwAvAMBIgACEQEDEQH/xAAcAAACAgMBAQAAAAAAAAAAAAAABwUGAQQIAwL/xABQEAACAQMCBAMDBggHDgcBAAABAgMABBESIQUGBzETQVEiYXEUMoGRobEINUJyc7KzwSMzNlJ0w9EVJCY0RVNig4SToqO00hYlVIKSwuEX/8QAGgEBAAMBAQEAAAAAAAAAAAAAAAIDBAUBBv/EAC8RAAICAQMDAQYGAwEAAAAAAAECAAMRBBIxEyFBUQUUYXGBoSIyM5HB0SNSsTT/2gAMAwEAAhEDEQA/AHjRRRSIUUUUiFFFFIhRRXy0gAJPYb0ifVYqqcR6mWcWwcyn0QfvO1TfBOK/KLdJtJjDgkKx3xnbPx71UtqMcAy59PYi7mUgSQqO4lzBbwfxsqIfQnf6u9ULqFzrIJTbwPpVQNbqdyTvgEdsCqDbMokDSKWXOWGcFvprFdrgjbVE62l9kNanUsOPh5jYueqVvqCQpJMxIAwMDJ+P9lXCByVBYYJAJGc4PpmqLyBxXx5WCWkcESLkMFJJOR+UQPfV+xWmhmcbic/TEwaytK22KuMfHMzRWKM1pmKZorGawJATjIyPKkT6orGazSIUUUUiFFFFIhRVd4zz1a2zFHcl17qoJI8/hUB//S5p2K2Vo0hHmx7emQuw+kiqG1FanGe8116O5xuC9vU9h94waKqFtzTJawF+JFUldjoiTBOkAeQJzv559Kj+I9QLoRGWO1EcXk8zgE/BAQTXh1CAZP7eZ6ujtc4XHpnPY/L1l/NeckwUZYhR6k4qkci87z3k7xyqmAuoFQRjfzyTVN6i33i38gySqaUAztkDJ27Z3qqzVqtfUXvNFPs13vNLnGBn1jS4lzhawIHaVSDnAQ6icd8YqOl5ySaxuJ1hfw0Ugazp1nGMAjJA3xmozkLkqE26TzoJHkGVDbhV8gB9v0179TplisFjQBQ7qoA2GBvXhss6ZsOAMcT1aaBcKVyTnngfGUFeaWTa3ggh9Cqam/8Ak1NDjHL73dlHEZdBwpdsZJwPTIHelFwOxaW4hUKxBkXJAOMZ3p+zKdBC7nScfHG1Z9GC6tv4m32qVpdOnzznn/s56v7YRyuinKoxUH1wasvTOxEl9lgGCIxwRnfYD99bMPS67kYtI0ceok9ye5z5VceTeSPkLO7SCRnAGy4Ax9JzVFGls6gYjtNes19PQKK2WIxLUq4r6ryuJwiszHCqCSfcO9V7lPmk3rzsBpjRgsfqdskn3n0rtF1UhT5nyy1MylxwJZTVc505sNjGjCMOXYqMnAGBnJ23r3vuc7WPWDMrNGpZlU5OxAx8ckDFVXj3PSvaxTrbK2ZHRPG3xgbkAfVVF1yhSA3ea9LpXZ1LJkftntNri/MM0vBflGfDkZhumRgeJp28+1aPSKUl7osSSRGSScn8ruTXtxjiLXHATK+NTMvzRgbSgDA+FUzgfMBtoLlU+fMERT6AatR+o/bWCy3bcjE9sf3OtTp+pprK1GDux8u4jIvupUCyeHCjzyFtACjAJzjufL31bIGYqNQAbAyB2B8x76V3SfhsTzSSsQZIwAqegPdv3fX601RW/TO9i728+JydfVXTZ0kHHJ9YUUUVqmCFFFFIlL6gWUMNnNIsaCSUhS+PaJJx3+FanSOzxbzSn8uQKPgo/tJq3cX4HFdKqTrrVTqAyRvjG+O/evfh/Do4EEcShEG4A7b96y9D/N1PE3+9j3U098k/aLjnXmaf5W0UcRQIQviCLU7DuSpIIxvtjzry4hy1LcQ/wFtKWyMy3LDxD+ap2RfXYfCmpisgVFtLuJ3NzJrr+mFFaAEfeUjp7ynNaNK0wUFwoGDntknNa0/SrxZXkluGy7FiEUeZ9Tn7qYNFTGmr2hSOwlR193UawHBM17K0EUaxr81FCj4Ci5sUkxrRX07jUAcfXWxRWjAxiY9xznzPJIlUeyAB7hiofgPNC3csyIjAQnTqONzkg4HptUxcyaUY+ik/ZVG6SLmGeQ/ly/uBP31SzEWKo85mmusNS9jcjH3klzZFI9zaqtwkMerLKXwznUuAANz2I+mvnmXqAls7RRxtNKoywHzV8/aIB8t+1Q3Mja+P2ifzVQ/tGP3Cofidrf2l1cyRxsVkYkuE1KV7j1x6VkstZSxX1xnnxOlTpkbYHx+XIHGcn1k7xjmyW44U0scTRsW0OMFhowdRBwNseflUD024LLJcLMpHhRMdQydyUIGB2Pcb1NWPMMl1wa7MoGpFZMgYBBG23015dLOMRorwEnxXYsBjyC5zn6Kq7PahY+JcN1WntVFx3x69pV+DcIF1xIxMSFaSQtj0BJ/cKsnUvhiW9raxRDCK74Gc9xk1HdPN+LN8Jj/xCrD1XtHkS3EaPIdbbIpb8n3A4qKIOg7Ad8y620jWVIT+EAH7GaBH+Dn0j9rVS5a5ce8lKIcBVLM3p6D6T++r/acvTPwQW+grKfyX2x/CZ39Nq9+QuTJbN5HlZDrULpXO2DnvXp05sdMjtgfzK11q01W7WG7ccfaLfgXFnsroPjdGKOvuzhhT3tLtZEV0OVYBgR6GqvxTp1bTXDzyNIuvcqrKFz5ntnf4178S4pb8JtkUK5UkhFBJOe53J2FaNOjafdvP4Zk1t1esKdIHfxLPmiqRydzvLe3ToyKkaxlgBknOoDc/uxV1LY71rrtWxdy8TmXUPS+x+Z9UVC8Q5ttYThpVLdtK+0xPpgVKwS6lBwVyM4PcfGphwTgGQZGUZInrisYrNFSkJjFZoopEKKKKRCiiikSI5rufDsblvMRPj46SB9tKbgHO09rB4FuiElixYgscnA7Aj0p03VokqFJFDo2xU7g/Gvi24bFGMJGi/BQKyXUO7hlbE6Gm1VdVRR03ZOfhKFDw+aXjiysj6EQZk0kLnwcbHt85vKvKTlriviSqJspJlS7P+T5YGNjj0pl4op7qp5J5zPPf3GMKOwA7jPEgODcpRw2RtSdQcNrb1Ld/hjsPhWry/wBPILSUSq0juMgFiMDIwdgBnY+dWmiruinbtxxKPebfxDd+bn4zQsOAwQsWiiRGOcsBvv33rexURcc0wpdpasT4rjI227EjJ9TjtUJa8zTPxl7UlRDGp2A3J0Kdz8WPbFeGxE7D1xPRRbZlj4Ge/pLnisGqrzD1EgtnMYBlkGxVewPoT6+6jlDnxb2RozH4bhdYGc5UEA/USPrrzr17tme8990u6fV29pWOJ8Jv7q9fVqWBJ/ZMjaV0q+2B3bYd8VvdX/4q2/Pb9UVVOM8Tlk4iyvI7Kt1pVSTgAS4G3btVp6vn2Lb85/uFc7cGqsxn6zuKjLfRnHB4HwkX0ocLdTMxwBDkk/nCtDnHnJ7qYiN2WFfZUAkavefj5VXre+eNXVDgSLpb4ZzivOGUqwZe6kEfEVj656YrE6fui9dr27nx+0ZvT7kfwwLm4X2yMoh/JHqf9L7qYNQPKPMy3kIbYSLgOvofX4Gp6u5p1Raxs4nyOssse09Xn09JmisZozWiZJmisZozSJmisZrNIhRRRSIUUVgmkTNFYzRmkTNYozRmkRPdQGccTkeP50SRyZHljG/1kVt8ncQFxxl5u2uJm+B0xg/Uc1NnhDScanLxsYWtyhYg6ckJtntnv9VRfJ3J1xBfS642WIRyxrISuDkrpwM53Az2rkdNxbuHGZ9J1qjpyhIyEH3nhbtGk8y8Oja5mbOuaXGhNyWI2Hc+fn761elw/wDMT+ik/WSpHgnJHEIWkiWRYoXOHcEElfdtkHFS/KXIElndGYyqy6WTSFOcEgjfPfYUrqsLq23GD9Is1FKVWJvByO3JJ+fj6Re3JzxN/wCmN+3NXPq/822+L/cKkF6XR/KDOZnJMxm0gDGS5fHwyasHHeVobzR44YhM4AYjvjvj4VNdM+x19TK7dfT1qnGcKO/7RX9OuBx3N0fFGVjUPp8ic4GfdWeoXLXyWfWgxFKSR6BvMfvFNDgvKtvaEmCPSWGCdTEkd/MmpKa2VxhlDAb7jNSXRDpbDz6ypvapGo6q528YiH5d4pNbTCSJWbyZQCQw9NqeXDr8TRLIoIDDOGBBHuINe6W6r2UD4CvvFX6eg0jGczJrdYuqIbbg/ORnMt20VncSIdLpE7KdtiBsd9qQg6pcT/8AVH/dxf8AZXQ3ELFZonifOmRSrYODgjBwaTHU/kC14fbRSW4kDPKEOty3s6GPn7wK72garOxxkn4TiahWxuUyvt1T4ng/30f93F/2VbeonPl3bXVukNx4avbxOy6UOWYnJ9pSd8V8dOem9pfWImnEmsvIp0uQMK2BtU3z1z0OH3MVutrFMPCQh3bBAyVx8w57Vosao3BK0yRnI7CVqrBMsYxoDlVPqAfsr1qpc8c+Lw6CNtGuWX+LjzgbAaiT/NGR9YqgWXXe4DjxoImjyNQTUGC+ZGSQxx5bZrnV6S2xdyjtNLXIpwY7KKqnOPO3yOyS6iRZg5TALFRhhkHIBqk8R65SCOHwYI/EYapQzEqvtEBQQASSoBJ8sjY15XpbbBlRPWtVeY4a+JpAqljsACT8BURylzKl/apOg06sqynurA4YfvHuIqR4jYrNDJE+dMiMjaTg4YYOD5HfvVBXa21pZnIyIheN9Tr65nke2lkjhXJRY17IPymOCd+5zsKYHSbniW9jkiuG1zRYYPgAshzjOMDIO23ur1seW7TgsNzK83sSrpHiY1bA4RcbuTnYd6p/Qi0Y3U8mCEWIJ7ss2QPiAv211rOlZSxRcAYwfWY13q4yeY7TShi52vDx/wCSmc+B8paPw9CfNwds6dX203q564nxNbbmCWd8lYrl2IHfsR++s2irD7xjPY/vLb224PxnQuKKVnKHWJ7m8WG4iSNJSRGyk5VvINnY59dt8bVI859TpLG+W2WBZAyRsXLlSNbMvbSc4x61SdJaG2Y78yYtUjdGFil71e5lubOO3NtKYi7uG9lTkBQR84GtrqF1DfhrQhIVl8VWJ1OVxjHopz3qqdX+IGew4bMQFMo8TSDkDXGrYztnv3q3S0HqIzDsZC1xtYA9xGRyTfyT8OtpZW1yPErM2AMnzOBgD6KnKofBeZo7DgFrPICcRIqqO7MewH3/AABqmDrtda8+BBp/mZbP/wAu3/DXg0llrMUHbJnpuVAN0d9FVObntTwo38SasJnw2OMMDhlJAPY1T5+uDfJA6wILhnZQmosqoAPaY4BOScAe471Wmltf8o84kmtReTG5RVR6ec8/3ShcsoSaIgOoO2GzpYeeDgj4g1bapdGRircyasGGRCln14/xK3/pA/ZyUzaWfXj/ABK3/pA/ZyVo0X66yu79Mzf6K/ipf0sv61UjrWP/ADOL9DH+u9Xfop+Kl/Sy/rVSOtf4zi/Qx/rvWyn/ANjfWU2foj6S88+cm2t1HHPdXDW4ij0BtShQDufnDudvqFLTn3jdhLHBDYR48E+1KE0ahggjfDHJw2SKkutF6z3lvCWxGkCOB5anZgWP0KB9frXh1G5fs7K1tYrfDTO3iO+dTMgQjv8AkqWIwu3Y++rtKu3ZuJOc4HgfOV2nduxJPmVyeWLLPl4Q+rI/dUTwbkeKXgdxetq8ZPEdCCcBYzhgR2OcNv8ACpXmL+TFn+cn3mo3gnOsMfAbmyYkTt4qIuknKynJOewxqbufIVJN/T/B/v8AbMNt3fi9JZ+g1yTBcp5CRWH0rg/dTTpVdBoT4V0/lrRfqXJ++mPx29eG2mljTxHjjZ1TtqKgnH04rmawZ1DATTQf8YlW6qcrz31vEluFJSQu2psbBSNtjkkn/wDap/RbmJo7h7FwAH1uuwDCRfnqSNzsCd+2k+W1T/T3qa1484umij0qJEC7DTvq3JOojb07iqX03Xx+PiRPmhrmb/2sGUfbItbK0ZarKbBwM/WUswLqy+Y/K534xwoXPH5YCcCS6Kkj07n7BXRFc9cT4mttzDJM+dMd0WbHp2P2GqfZ+cvt5xJ6nGBn1nlz9y+nDeIosGrwwscyAkkghjkZO5GVzv61I9WGzxmI+sNuf+N60+o3G4+IcTT5O2uPTFCrYO7FzkjPl7QH0GtnrDlOKo2Pm28JHxVnropuLV7/AM20/wATOcANjjIkx13+fZ/mP/8AWtbqR+KOEfok/YpUT1Q5whv5IDBqKxRkMWUr7TEZG/fGO/b0NSvUj8UcH/RJ+xSqqkZBSGGO5/mesclyPSWmy5VhvuBWS3EjRJHGsmoEAA6WXJztjBNUnmjiHDIuH/I7QfKJgyk3ATG4bJOsgasj2fZ23rZ5zvXXgPC4wSFkXLgeeldgfUZbOPUCvC95fs7fgSXGz3Vz4YUsclSWywUdlwobJ7/XUaVwQzE92OAPn5krDnsB45m5y9KTyzejyWRgPp0E/aTURyTyTHeWd7O7MDCMR4/nBdZJ9RgqPrqU5b/k1f8A6Q/clSfSL8U8R/Pk/YJUncolhX/b+p4qhiufSanQN/74ux5GKI/Uz/206KSvQP8Axm6/RR/rNTrrn+0P1z9P+TTp/wAghVP6mcoTcRt4o4GjVklEh8QkDGhl2wDvlhVwrBrJW5rYMvIlrKGGDKz085aksLIQTMjOHdsoSRhjkdwD9lV3qH03uL+8SaF4VVY1QhywOQzHyUjGD60yKKsXUOthsHJkTWCu0xedSunEl94UtuUE0aeGQ5wrLnI3AOCCTj4mq1D0SuDbMXki+VFl0jUxRUHcFtOSfowPtp0UVYmttRQoPEi1CMcmKHnjg8tpwCCCYoXjlAyhJXGpivcA/Nx5VV+CdM572yhuLZo8s0iOsjFcaXZQQQDkYAyPvpodWuDzXNiEgjaR/FU6VxnHmd62OlnCpbfhkcU6GOQPKSrdwGkYjt7iK1pqilG5SN26VGoM+Dxib/JPKy2FokAOpsl5HxjU57n4AYA9wFTzrkYPY1miuUzFiWPM1AADAiS5k6J3HjsbQwtCxyquxVkz5fNIIHkfTy23u/Tfp/8A3ORnlZXnkwGK50qo7KCQCfUnA+yrtRWmzWW2JsY9pUtKqdwhSo4j0imn4lNPI8XyeV5GwC3iDUpCnGnGQ2D3pr0VVVc9RJTzJugfmKPkvpBPBerNdNEY4TqQISS7fkkggaQO+Nzn6zN9UOn0t/4UtuU8VAVKudIZTv3AO4P3mmDRVp1dpsFme4kBSm3b4iZn6JT/ACWJUeHx9TNKzFtOCAFVSFJIHqQKsPN3Ty4urGxt43iD2yKjliwUkRqvs4UnuPMCmLRXp1lpIJPHeBQgBEXvGum8k/CLa11oLi2VSrb6CQCGBOM6TnvjYgbeVVfhPRO4aOX5Q8avoYQqrswDnszHAwvuAOadVGKLrLVUqD5zBpRjkxa8F6cXUXCruzd4S8z6kYFtI2Ue1lcj5vkD3rf5F5FnsrG6gleJnnZipQsQMxqgzlQe49KvdGKg2psYEHycz0VKOIvOmPT644dLM87xMJERR4ZY7qSTnUo23ph0UVXba1rb25k1UKMCZoooquShRRRSIUUUUieUt0inDMqk+pA++vlr6MMFLoGPZSwzv22pEfhJMRd2ZHcROf8AjFVvqbyQeHrZz/KJZpZ1LO7ncOoQjSe+N/MnGBSJ03LexqwVnRWPYFgD9Rr7luFX5zBfiQPvrmHnfk9ouG2XEZLmWee60l9ZzjUhdMHvsBjv79u1T3US/eblnhUkhLOXALE5J0o65JPc4HekR/m6TTq1Lp9cjH19qq/UjmqSy4ZLdWxjZ0aMDV7S+04U5wR5H1pa8bb/AAKtvzlH/OetG3/kVJ/SB+2SkRp9KubJuI2Hj3GgP4jp7AIGBjGxJq0PxWEHBljB9C4/tpQ9NWjHLE3i3LWkZkcNMvzlBZdl97fN23323qiNwrhptrr5NDf3sqh2F0V8OJMLqyfaJOO51AE0idK8WuXFtK8GlpBGxjzjSWx7OdwMZ99Vnp5xfiU5m/uikKBQnh+ERvnVrzh2/wBHHbzpd9JuJyPwPicTsWWKN9AJzpBjOQM9htX3+DP86/8Ahb/fLSI9aKKKRCiiikQooopEKKKKRCiikd1i6kX9jxHwbWfw4/CRsaEO51ZOWU+lIjxorX4fKWhjZtyyKT8SATWxSIUUUUiLDq70wueKzQPbyQII0ZWErODktkY0o1enVLprc8ShtEgeFTAGDeIzAHIUbaUb+b5gUy6KRFjzl0xubvhFjZRvAJbYRh2dnCHTEUOkhCTufMDavrifSmSfgVvYNJGLi39pXGox6sttnAbBDYzjb0NMyikRCw9BuINZvFLeJ7JBhgEkhhBLAuxGn2TjVgBe53NWaLpZdDl5+G+JB47S+IG1P4ePEVu+jVnA/m01KKRFbw/pHL/cJ+HTSxrKZfFV49TIDkEA5Ck5GR22znfFRXAulHFktHsZbyCKzbUWEOWds/k5KLhGPffONsEEirD1s5tueH2kElrJ4bPNoY6VO2gn8oHzFTnS/jU13wm2nuG1yyeJqbAGdMrqNhgfNApEqnIPS67srO/t5pLcm5j0xmNnOG0sp1akG247Z863OkHTa44Ubk3Dwv4wiC+EzHGjXnOpF/nDtmrnzXzAljZzXLjKxLnHqxICj6WIH01zdddXuLyu8qTuiKQSEjXQgJwoOVPfy1HekTqeiqF0n6hHiVo5n0ieAgSY2BUglWx5ZwR8QaVfM/WPiN1dSLYM8cMZbSsSBmKKca2ODtjfbYZ8+9InSNFLHox1Lk4ikkFyQbiEBwwwNaZwTgeYOAcbe0KsnUjnFeHWEkur+FYFIV8y57H4L3J91IlqopSdBebbq9+W/Kp3m8PwNGrG2rxdWMAd9I+qvHrD1SuLW4SysTplIVncKGbLH2UQHO589vMYpEcNFc9cn9WeIW3EEt+JM7pI6xssqBXj1HAYHA233znbt7+haRCuZ/wg/wAcf6iP72p5cQ6j2MN0lq8wM7usQRVYkMxAAYgYXuO9I38IL8cf6iP72pEZfUfqW3C7O1SFVaeaMEFvmoqquSR3JJOAPcfTdcw9buLQmOSZVaN/aUPEVDqMZ0NtnYjcZxkUyOofF+GW1tbNf2y3MxiCxJpGrAAz7R+auT3+w0pef+e7niVtEWtRBZxvpjIyQXCsMazgN7I7AeVIjc6jdSJbXhdpe2ej++HT+MUn2WjZu2RvkCl7xr8IC8ZIFt/DVwgMzlO8h7hQTso7e/evbnts8q8L/SIP+XJXnDyxb/8AhD5R4a+O0jP4mPa2mKYB8hpXGPjSJfrTqbLPy9LxCMItxDlHXGVDqy522OCrBseWa+OnvUO6veF31zN4fiW4kKaVIHsxaxkZOd/fVE5OP+CfE/05/VhqT6OvjgHFifITf9PSJY+kHUq54k90LrwgsKIw0KR3LZzknyFUvi/XDiNzcuvD0AjBOhVjLuVH5TfHvjG2a2fwcApkvw2NPhR6s9sZfOfdivWfqlZ2tw8fBOHq0r/wfiAEBiM40IuSw+r4UiWHpF1Xmv55LW8VRKFLo6jTkKQGVgT87fO3v7Y3r3G+uN5bcQuYWERiiMqINB1EhSI8nV2D6SduwNVrpPNIeZYjKNMjPcmRRt7RilLDHuby91EPCkueaTFIoZGu2LKexC5bB921IllPVziMfB47tvBZ5LpoVJTYoEJOQCN9Xn6U0+m3MEl9wu3uZtIkk8TVoGF9mV0GBk+Sil/+EHw6ODhtqkMaRp8pY6UUAZKOScD1O9W3ol+IrT/Xft5aRJrnflMcSs2tmkaJWZWLKAfmnIGD5Zx9VVJuWIOCcBu45XWYMsmWKadbONKLjLb9h3pls2Bk+W9c09SOcJuNcQS0tQWiSQpEv899w0h92M49F388UibfRtnhsOMXAB0rbgA+rKsjEfEAj66k/wAGuyVpL6QqCQkUYJH5LFy4+B0rn4CrseS14fy7dWyYaQ20rSMPy5Chz9HYDPkBVR/Bnl2vl9PBP1+IP3UiQvSQeDzLNGNhm5j+gPt+qKh+b+FXvEL/AInMWZ4bKS49pydCJG5ConlnSBsPie+8x01XVzTOR/nbtvo1NTk6hxBeEX+kAZglY4GNyCSfiT50iLT8Gb/KH+zf11Mfi3T6ye7F/JGRPGRKXBO+gbZXscAD6hS4/Bl/yh/s39dTqvoPEidCdOtWTPpqGKRObeZ7xePcejFormM+HHqwQdCEl3PmoAPn6D1rpquXufuVW4DfQNaTybr4iMdmBU+0DpwCp9MbjY10zw668WGOTGNaK+PTUAf30ic39beGS2nGflKEr42iaN/R00g496lVP01Xo5brjnE08T25ZmVWKjCpGPnHHkqjJ7/fXVfF+CwXUfh3ESSpnOlwCM+o9DWtwTlO0syxtreOItsxVQCR5b98UiI38Ii1ZL+3Yj+DMAVfT2WOoZ+kfWKiupPUUcTt4Ire3eK3tgC5IHzyNKgadgoGcb5OTsMV0dxngUF0gjuYklQHIDjOD6j0rWi5Qs1g8BbaEQ6tRj0DSWHYkeZ99IiP52kB5U4Xj/OgfSElB+2paD+RA+L/APUvTdflS0aFYTbxGJGLrGUGlWOckDyJ1Hf3mvU8At/A+T+DH4H+a0jT3z27d96REf0/sml5V4oqjJ8R2wP9GOJj9gNUTlfmm7jgnsLUBlvPYYaSW3GlsHyGnOT6Zrq7hnBobZWSCJIlY6iEUAE4AycdzgAfRWlw/k2yhkaWK2hjkcEFlQA4b5w92fOkRE9F7V5bXjEcf8Y9ppT84rIB9tRHS/n+LhTXLyQNK7oFjxgYYZ2JO6qcjJAPbsa6V4Vy5bWxY28EcJYBSUUDIHYHHkMmtU8j2Pj+P8lh8bOrXoGdXr8aROf+lryHmaFpl0SNJcO6nbDNDK2N/jW9y5/LD/aJ/wBm9PscsWvj/KPk8XjatXiaRq1YxnPfONqxFyvarMJ1t4hNkt4gUaskEE59SCfrpEW34SX+I239I/q2qy9EvxFaf679vLVr4nwaG5ULPEkqqcgOAQD2yM17WFhHDGI4kWONc4VRgDJJOB8STSJUOsnHWteETshw8umFT6az7WPfoDYPriuauWeaZ7CYzWxVZCpTUy5wCQTjPbsN/wC012BxPhMNwoSeNJVB1BXGRkee/nvUb/4DsP8A0cH+7FIi76Q87XfFWu4bt1ZRCAAFAwWJUnbvS15Z5quOA3t1H4etsNC6P7I1K3sP5ntkjyIb4GumeGcuW1szNBBHEzAKxRQCQNwDivDjHJ1ndsHubaKVwMBmUZx6Z9KREz+D5weSa/uL1/mIjJn1kkIY4+C5z+cKbnUj8UX39Hk/VNTfD+HRwRrHCixxrsFUYA+gV9XlokqNHIodHBVlYZBB7gjzFIiU/Bm/yh/s39dUP1akueH8djutTvGWSaIMx0+zhZEGSce/AGA9PrhfAbe21fJ4Y4teNWhQM47Zx3xk198W4NDcp4dxEkqd9LqCM+u/Y0iczc580y8f4hbpDD4ZwIo0LajknLMxA7Dv22AJrqCzthHGkY7IqoPgowPuqM4LyfZ2jFra3iiYjBZVGcemamaRP//Z"/>
          <p:cNvSpPr>
            <a:spLocks noChangeAspect="1" noChangeArrowheads="1"/>
          </p:cNvSpPr>
          <p:nvPr/>
        </p:nvSpPr>
        <p:spPr bwMode="auto">
          <a:xfrm>
            <a:off x="0" y="-852488"/>
            <a:ext cx="1790700" cy="17907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0" name="AutoShape 6" descr="http://kabarnet.files.wordpress.com/2012/08/tarif-listrik-naik.jpg?w=236"/>
          <p:cNvSpPr>
            <a:spLocks noChangeAspect="1" noChangeArrowheads="1"/>
          </p:cNvSpPr>
          <p:nvPr/>
        </p:nvSpPr>
        <p:spPr bwMode="auto">
          <a:xfrm>
            <a:off x="63500" y="-136525"/>
            <a:ext cx="2247900" cy="22479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274" name="Picture 10" descr="http://t2.gstatic.com/images?q=tbn:ANd9GcSnFWIkso-u18opsY1DFz4cQG3OJjqY6uBJWiUtfRvBJ9bvXEuJQ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2057400"/>
            <a:ext cx="2709367" cy="3124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14" descr="http://kabarnet.files.wordpress.com/2012/08/tarif-listrik-naik.jpg?w=236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86816" y="4462816"/>
            <a:ext cx="2792104" cy="21665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6" name="Subtitle 2"/>
          <p:cNvSpPr txBox="1">
            <a:spLocks/>
          </p:cNvSpPr>
          <p:nvPr/>
        </p:nvSpPr>
        <p:spPr>
          <a:xfrm>
            <a:off x="3181092" y="2514600"/>
            <a:ext cx="5505708" cy="2133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Maka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kenaikan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Tarif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Listrik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Resident 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juga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sudah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kita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MULAI,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namun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akan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diperhitungkan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pada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bulan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TAGIHAN 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Februari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2013.Kenaikan </a:t>
            </a:r>
            <a:r>
              <a:rPr lang="en-US" sz="2000" b="1" dirty="0" smtClean="0">
                <a:solidFill>
                  <a:srgbClr val="FFFF00"/>
                </a:solidFill>
                <a:latin typeface="+mn-lt"/>
              </a:rPr>
              <a:t>TAHAP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berikutnya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FFFF00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adalah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bulan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April</a:t>
            </a: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0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Juli</a:t>
            </a: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Oktober</a:t>
            </a: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uLnTx/>
                <a:uFillTx/>
                <a:latin typeface="+mn-lt"/>
                <a:ea typeface="+mn-ea"/>
                <a:cs typeface="+mn-cs"/>
              </a:rPr>
              <a:t>2013</a:t>
            </a:r>
            <a:endParaRPr kumimoji="0" lang="en-US" sz="2000" b="1" i="0" strike="noStrike" kern="1200" cap="none" spc="0" normalizeH="0" baseline="0" noProof="0" dirty="0" smtClean="0">
              <a:ln>
                <a:noFill/>
              </a:ln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3000" dirty="0" smtClean="0">
              <a:solidFill>
                <a:srgbClr val="FF0000"/>
              </a:solidFill>
              <a:latin typeface="+mn-lt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0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66492" y="1317008"/>
            <a:ext cx="6115308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Sehubungan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dengan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telah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tetapkannya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kenaikan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Tarif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Tenaga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Listrik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TTL)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2013 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Melalui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Peraturan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Menteri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No. 30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tahun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2013</a:t>
            </a: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3000" dirty="0" smtClean="0">
              <a:solidFill>
                <a:srgbClr val="FF0000"/>
              </a:solidFill>
              <a:latin typeface="+mn-lt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0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Subtitle 2"/>
          <p:cNvSpPr txBox="1">
            <a:spLocks/>
          </p:cNvSpPr>
          <p:nvPr/>
        </p:nvSpPr>
        <p:spPr>
          <a:xfrm>
            <a:off x="-95508" y="5140656"/>
            <a:ext cx="6039108" cy="1828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Himbauan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dari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Pimpinanan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PLN Kota Medan </a:t>
            </a:r>
            <a:endParaRPr kumimoji="0" lang="en-US" sz="2000" b="1" i="0" strike="noStrike" kern="1200" cap="none" spc="0" normalizeH="0" noProof="0" dirty="0" smtClean="0">
              <a:ln>
                <a:noFill/>
              </a:ln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adalah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lang="en-US" sz="2000" b="1" dirty="0" smtClean="0">
                <a:latin typeface="+mn-lt"/>
              </a:rPr>
              <a:t> </a:t>
            </a: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tetap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MENGHEMAT </a:t>
            </a: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Penggunaan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2000" b="1" i="0" strike="noStrike" kern="1200" cap="none" spc="0" normalizeH="0" noProof="0" dirty="0" smtClean="0">
              <a:ln>
                <a:noFill/>
              </a:ln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Listrik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khususnya</a:t>
            </a:r>
            <a:r>
              <a:rPr lang="en-US" sz="2000" b="1" dirty="0" smtClean="0">
                <a:latin typeface="+mn-lt"/>
              </a:rPr>
              <a:t> </a:t>
            </a:r>
            <a:r>
              <a:rPr kumimoji="0" lang="en-US" sz="2000" b="1" i="0" strike="noStrike" kern="1200" cap="none" spc="0" normalizeH="0" noProof="0" dirty="0" err="1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saat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WAKTU BEBAN </a:t>
            </a:r>
            <a:endParaRPr kumimoji="0" lang="en-US" sz="2000" b="1" i="0" strike="noStrike" kern="1200" cap="none" spc="0" normalizeH="0" noProof="0" dirty="0" smtClean="0">
              <a:ln>
                <a:noFill/>
              </a:ln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PUNCAK (</a:t>
            </a:r>
            <a:r>
              <a:rPr kumimoji="0" lang="en-US" sz="2000" b="1" i="0" strike="noStrike" kern="1200" cap="none" spc="0" normalizeH="0" noProof="0" dirty="0" smtClean="0">
                <a:ln>
                  <a:noFill/>
                </a:ln>
                <a:uLnTx/>
                <a:uFillTx/>
                <a:latin typeface="+mn-lt"/>
                <a:ea typeface="+mn-ea"/>
                <a:cs typeface="+mn-cs"/>
              </a:rPr>
              <a:t>18.00 – 10.00) </a:t>
            </a:r>
            <a:endParaRPr kumimoji="0" lang="en-US" sz="2000" b="1" i="0" strike="noStrike" kern="1200" cap="none" spc="0" normalizeH="0" baseline="0" noProof="0" dirty="0" smtClean="0">
              <a:ln>
                <a:noFill/>
              </a:ln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3000" dirty="0" smtClean="0">
              <a:solidFill>
                <a:srgbClr val="FF0000"/>
              </a:solidFill>
              <a:latin typeface="+mn-lt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000" i="0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y Computer\AppData\Local\Microsoft\Windows\Temporary Internet Files\Content.Outlook\O2G1HRKU\Surat Kenaikan TT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09600" y="-2667000"/>
            <a:ext cx="9998959" cy="1112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60300"/>
            </a:gs>
            <a:gs pos="4500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183819" y="71414"/>
            <a:ext cx="8786813" cy="1000149"/>
            <a:chOff x="142875" y="71414"/>
            <a:chExt cx="8786813" cy="1000149"/>
          </a:xfrm>
        </p:grpSpPr>
        <p:sp>
          <p:nvSpPr>
            <p:cNvPr id="13" name="Round Diagonal Corner Rectangle 12"/>
            <p:cNvSpPr/>
            <p:nvPr/>
          </p:nvSpPr>
          <p:spPr>
            <a:xfrm>
              <a:off x="142875" y="71438"/>
              <a:ext cx="8786813" cy="1000125"/>
            </a:xfrm>
            <a:prstGeom prst="round2DiagRect">
              <a:avLst/>
            </a:prstGeom>
            <a:gradFill flip="none" rotWithShape="1">
              <a:gsLst>
                <a:gs pos="18000">
                  <a:srgbClr val="800000">
                    <a:alpha val="73000"/>
                  </a:srgbClr>
                </a:gs>
                <a:gs pos="18000">
                  <a:srgbClr val="800000">
                    <a:alpha val="73000"/>
                  </a:srgbClr>
                </a:gs>
                <a:gs pos="18000">
                  <a:srgbClr val="FFFF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13500000" scaled="1"/>
              <a:tileRect/>
            </a:gradFill>
            <a:ln>
              <a:solidFill>
                <a:srgbClr val="FFC000"/>
              </a:solidFill>
            </a:ln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id-ID">
                <a:solidFill>
                  <a:prstClr val="white"/>
                </a:solidFill>
              </a:endParaRP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440970" y="71414"/>
              <a:ext cx="7960546" cy="1000132"/>
            </a:xfrm>
            <a:prstGeom prst="rect">
              <a:avLst/>
            </a:prstGeom>
          </p:spPr>
          <p:txBody>
            <a:bodyPr anchor="ctr"/>
            <a:lstStyle/>
            <a:p>
              <a:pPr algn="ctr" fontAlgn="auto">
                <a:spcAft>
                  <a:spcPts val="0"/>
                </a:spcAft>
                <a:defRPr/>
              </a:pPr>
              <a:r>
                <a:rPr lang="en-US" sz="88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R</a:t>
              </a:r>
              <a:r>
                <a:rPr lang="en-US" sz="60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ESIDENT - </a:t>
              </a:r>
              <a:r>
                <a:rPr lang="en-US" sz="88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I</a:t>
              </a:r>
              <a:r>
                <a:rPr lang="en-US" sz="6000" u="sng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Colonna MT" pitchFamily="82" charset="0"/>
                </a:rPr>
                <a:t>NFO</a:t>
              </a:r>
              <a:endParaRPr lang="id-ID" sz="6000" u="sng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lonna MT" pitchFamily="82" charset="0"/>
              </a:endParaRPr>
            </a:p>
          </p:txBody>
        </p:sp>
      </p:grpSp>
      <p:sp>
        <p:nvSpPr>
          <p:cNvPr id="11268" name="AutoShape 4" descr="data:image/jpeg;base64,/9j/4AAQSkZJRgABAQAAAQABAAD/2wCEAAkGBhQSEBQUEhQVFBQVFxgVGBcXGB0fHBwaHBocHBggHR4cHyYfGhwkHBwcIC8gJCcqLCwsHR4xNTAqNSYsLCkBCQoKDgwOGg8PGiwkHiUzLy01LDQtNCorLCwsLCwsLzUtNCwsLywsMCwsLCw0LCkvLCwsKSksLC8sKSwsLCwsLP/AABEIALwAvAMBIgACEQEDEQH/xAAcAAACAgMBAQAAAAAAAAAAAAAABwUGAQQIAwL/xABQEAACAQMCBAMDBggHDgcBAAABAgMABBESIQUGBzETQVEiYXEUMoGRobEINUJyc7KzwSMzNlJ0w9EVJCY0RVNig4SToqO00hYlVIKSwuEX/8QAGgEBAAMBAQEAAAAAAAAAAAAAAAIDBAUBBv/EAC8RAAICAQMDAQYGAwEAAAAAAAECAAMRBBIxEyFBUQUUYXGBoSIyM5HB0SNSsTT/2gAMAwEAAhEDEQA/AHjRRRSIUUUUiFFFFIhRRXy0gAJPYb0ifVYqqcR6mWcWwcyn0QfvO1TfBOK/KLdJtJjDgkKx3xnbPx71UtqMcAy59PYi7mUgSQqO4lzBbwfxsqIfQnf6u9ULqFzrIJTbwPpVQNbqdyTvgEdsCqDbMokDSKWXOWGcFvprFdrgjbVE62l9kNanUsOPh5jYueqVvqCQpJMxIAwMDJ+P9lXCByVBYYJAJGc4PpmqLyBxXx5WCWkcESLkMFJJOR+UQPfV+xWmhmcbic/TEwaytK22KuMfHMzRWKM1pmKZorGawJATjIyPKkT6orGazSIUUUUiFFFFIhRVd4zz1a2zFHcl17qoJI8/hUB//S5p2K2Vo0hHmx7emQuw+kiqG1FanGe8116O5xuC9vU9h94waKqFtzTJawF+JFUldjoiTBOkAeQJzv559Kj+I9QLoRGWO1EcXk8zgE/BAQTXh1CAZP7eZ6ujtc4XHpnPY/L1l/NeckwUZYhR6k4qkci87z3k7xyqmAuoFQRjfzyTVN6i33i38gySqaUAztkDJ27Z3qqzVqtfUXvNFPs13vNLnGBn1jS4lzhawIHaVSDnAQ6icd8YqOl5ySaxuJ1hfw0Ugazp1nGMAjJA3xmozkLkqE26TzoJHkGVDbhV8gB9v0179TplisFjQBQ7qoA2GBvXhss6ZsOAMcT1aaBcKVyTnngfGUFeaWTa3ggh9Cqam/8Ak1NDjHL73dlHEZdBwpdsZJwPTIHelFwOxaW4hUKxBkXJAOMZ3p+zKdBC7nScfHG1Z9GC6tv4m32qVpdOnzznn/s56v7YRyuinKoxUH1wasvTOxEl9lgGCIxwRnfYD99bMPS67kYtI0ceok9ye5z5VceTeSPkLO7SCRnAGy4Ax9JzVFGls6gYjtNes19PQKK2WIxLUq4r6ryuJwiszHCqCSfcO9V7lPmk3rzsBpjRgsfqdskn3n0rtF1UhT5nyy1MylxwJZTVc505sNjGjCMOXYqMnAGBnJ23r3vuc7WPWDMrNGpZlU5OxAx8ckDFVXj3PSvaxTrbK2ZHRPG3xgbkAfVVF1yhSA3ea9LpXZ1LJkftntNri/MM0vBflGfDkZhumRgeJp28+1aPSKUl7osSSRGSScn8ruTXtxjiLXHATK+NTMvzRgbSgDA+FUzgfMBtoLlU+fMERT6AatR+o/bWCy3bcjE9sf3OtTp+pprK1GDux8u4jIvupUCyeHCjzyFtACjAJzjufL31bIGYqNQAbAyB2B8x76V3SfhsTzSSsQZIwAqegPdv3fX601RW/TO9i728+JydfVXTZ0kHHJ9YUUUVqmCFFFFIlL6gWUMNnNIsaCSUhS+PaJJx3+FanSOzxbzSn8uQKPgo/tJq3cX4HFdKqTrrVTqAyRvjG+O/evfh/Do4EEcShEG4A7b96y9D/N1PE3+9j3U098k/aLjnXmaf5W0UcRQIQviCLU7DuSpIIxvtjzry4hy1LcQ/wFtKWyMy3LDxD+ap2RfXYfCmpisgVFtLuJ3NzJrr+mFFaAEfeUjp7ynNaNK0wUFwoGDntknNa0/SrxZXkluGy7FiEUeZ9Tn7qYNFTGmr2hSOwlR193UawHBM17K0EUaxr81FCj4Ci5sUkxrRX07jUAcfXWxRWjAxiY9xznzPJIlUeyAB7hiofgPNC3csyIjAQnTqONzkg4HptUxcyaUY+ik/ZVG6SLmGeQ/ly/uBP31SzEWKo85mmusNS9jcjH3klzZFI9zaqtwkMerLKXwznUuAANz2I+mvnmXqAls7RRxtNKoywHzV8/aIB8t+1Q3Mja+P2ifzVQ/tGP3Cofidrf2l1cyRxsVkYkuE1KV7j1x6VkstZSxX1xnnxOlTpkbYHx+XIHGcn1k7xjmyW44U0scTRsW0OMFhowdRBwNseflUD024LLJcLMpHhRMdQydyUIGB2Pcb1NWPMMl1wa7MoGpFZMgYBBG23015dLOMRorwEnxXYsBjyC5zn6Kq7PahY+JcN1WntVFx3x69pV+DcIF1xIxMSFaSQtj0BJ/cKsnUvhiW9raxRDCK74Gc9xk1HdPN+LN8Jj/xCrD1XtHkS3EaPIdbbIpb8n3A4qKIOg7Ad8y620jWVIT+EAH7GaBH+Dn0j9rVS5a5ce8lKIcBVLM3p6D6T++r/acvTPwQW+grKfyX2x/CZ39Nq9+QuTJbN5HlZDrULpXO2DnvXp05sdMjtgfzK11q01W7WG7ccfaLfgXFnsroPjdGKOvuzhhT3tLtZEV0OVYBgR6GqvxTp1bTXDzyNIuvcqrKFz5ntnf4178S4pb8JtkUK5UkhFBJOe53J2FaNOjafdvP4Zk1t1esKdIHfxLPmiqRydzvLe3ToyKkaxlgBknOoDc/uxV1LY71rrtWxdy8TmXUPS+x+Z9UVC8Q5ttYThpVLdtK+0xPpgVKwS6lBwVyM4PcfGphwTgGQZGUZInrisYrNFSkJjFZoopEKKKKRCiiikSI5rufDsblvMRPj46SB9tKbgHO09rB4FuiElixYgscnA7Aj0p03VokqFJFDo2xU7g/Gvi24bFGMJGi/BQKyXUO7hlbE6Gm1VdVRR03ZOfhKFDw+aXjiysj6EQZk0kLnwcbHt85vKvKTlriviSqJspJlS7P+T5YGNjj0pl4op7qp5J5zPPf3GMKOwA7jPEgODcpRw2RtSdQcNrb1Ld/hjsPhWry/wBPILSUSq0juMgFiMDIwdgBnY+dWmiruinbtxxKPebfxDd+bn4zQsOAwQsWiiRGOcsBvv33rexURcc0wpdpasT4rjI227EjJ9TjtUJa8zTPxl7UlRDGp2A3J0Kdz8WPbFeGxE7D1xPRRbZlj4Ge/pLnisGqrzD1EgtnMYBlkGxVewPoT6+6jlDnxb2RozH4bhdYGc5UEA/USPrrzr17tme8990u6fV29pWOJ8Jv7q9fVqWBJ/ZMjaV0q+2B3bYd8VvdX/4q2/Pb9UVVOM8Tlk4iyvI7Kt1pVSTgAS4G3btVp6vn2Lb85/uFc7cGqsxn6zuKjLfRnHB4HwkX0ocLdTMxwBDkk/nCtDnHnJ7qYiN2WFfZUAkavefj5VXre+eNXVDgSLpb4ZzivOGUqwZe6kEfEVj656YrE6fui9dr27nx+0ZvT7kfwwLm4X2yMoh/JHqf9L7qYNQPKPMy3kIbYSLgOvofX4Gp6u5p1Raxs4nyOssse09Xn09JmisZozWiZJmisZozSJmisZrNIhRRRSIUUVgmkTNFYzRmkTNYozRmkRPdQGccTkeP50SRyZHljG/1kVt8ncQFxxl5u2uJm+B0xg/Uc1NnhDScanLxsYWtyhYg6ckJtntnv9VRfJ3J1xBfS642WIRyxrISuDkrpwM53Az2rkdNxbuHGZ9J1qjpyhIyEH3nhbtGk8y8Oja5mbOuaXGhNyWI2Hc+fn761elw/wDMT+ik/WSpHgnJHEIWkiWRYoXOHcEElfdtkHFS/KXIElndGYyqy6WTSFOcEgjfPfYUrqsLq23GD9Is1FKVWJvByO3JJ+fj6Re3JzxN/wCmN+3NXPq/822+L/cKkF6XR/KDOZnJMxm0gDGS5fHwyasHHeVobzR44YhM4AYjvjvj4VNdM+x19TK7dfT1qnGcKO/7RX9OuBx3N0fFGVjUPp8ic4GfdWeoXLXyWfWgxFKSR6BvMfvFNDgvKtvaEmCPSWGCdTEkd/MmpKa2VxhlDAb7jNSXRDpbDz6ypvapGo6q528YiH5d4pNbTCSJWbyZQCQw9NqeXDr8TRLIoIDDOGBBHuINe6W6r2UD4CvvFX6eg0jGczJrdYuqIbbg/ORnMt20VncSIdLpE7KdtiBsd9qQg6pcT/8AVH/dxf8AZXQ3ELFZonifOmRSrYODgjBwaTHU/kC14fbRSW4kDPKEOty3s6GPn7wK72garOxxkn4TiahWxuUyvt1T4ng/30f93F/2VbeonPl3bXVukNx4avbxOy6UOWYnJ9pSd8V8dOem9pfWImnEmsvIp0uQMK2BtU3z1z0OH3MVutrFMPCQh3bBAyVx8w57Vosao3BK0yRnI7CVqrBMsYxoDlVPqAfsr1qpc8c+Lw6CNtGuWX+LjzgbAaiT/NGR9YqgWXXe4DjxoImjyNQTUGC+ZGSQxx5bZrnV6S2xdyjtNLXIpwY7KKqnOPO3yOyS6iRZg5TALFRhhkHIBqk8R65SCOHwYI/EYapQzEqvtEBQQASSoBJ8sjY15XpbbBlRPWtVeY4a+JpAqljsACT8BURylzKl/apOg06sqynurA4YfvHuIqR4jYrNDJE+dMiMjaTg4YYOD5HfvVBXa21pZnIyIheN9Tr65nke2lkjhXJRY17IPymOCd+5zsKYHSbniW9jkiuG1zRYYPgAshzjOMDIO23ur1seW7TgsNzK83sSrpHiY1bA4RcbuTnYd6p/Qi0Y3U8mCEWIJ7ss2QPiAv211rOlZSxRcAYwfWY13q4yeY7TShi52vDx/wCSmc+B8paPw9CfNwds6dX203q564nxNbbmCWd8lYrl2IHfsR++s2irD7xjPY/vLb224PxnQuKKVnKHWJ7m8WG4iSNJSRGyk5VvINnY59dt8bVI859TpLG+W2WBZAyRsXLlSNbMvbSc4x61SdJaG2Y78yYtUjdGFil71e5lubOO3NtKYi7uG9lTkBQR84GtrqF1DfhrQhIVl8VWJ1OVxjHopz3qqdX+IGew4bMQFMo8TSDkDXGrYztnv3q3S0HqIzDsZC1xtYA9xGRyTfyT8OtpZW1yPErM2AMnzOBgD6KnKofBeZo7DgFrPICcRIqqO7MewH3/AABqmDrtda8+BBp/mZbP/wAu3/DXg0llrMUHbJnpuVAN0d9FVObntTwo38SasJnw2OMMDhlJAPY1T5+uDfJA6wILhnZQmosqoAPaY4BOScAe471Wmltf8o84kmtReTG5RVR6ec8/3ShcsoSaIgOoO2GzpYeeDgj4g1bapdGRircyasGGRCln14/xK3/pA/ZyUzaWfXj/ABK3/pA/ZyVo0X66yu79Mzf6K/ipf0sv61UjrWP/ADOL9DH+u9Xfop+Kl/Sy/rVSOtf4zi/Qx/rvWyn/ANjfWU2foj6S88+cm2t1HHPdXDW4ij0BtShQDufnDudvqFLTn3jdhLHBDYR48E+1KE0ahggjfDHJw2SKkutF6z3lvCWxGkCOB5anZgWP0KB9frXh1G5fs7K1tYrfDTO3iO+dTMgQjv8AkqWIwu3Y++rtKu3ZuJOc4HgfOV2nduxJPmVyeWLLPl4Q+rI/dUTwbkeKXgdxetq8ZPEdCCcBYzhgR2OcNv8ACpXmL+TFn+cn3mo3gnOsMfAbmyYkTt4qIuknKynJOewxqbufIVJN/T/B/v8AbMNt3fi9JZ+g1yTBcp5CRWH0rg/dTTpVdBoT4V0/lrRfqXJ++mPx29eG2mljTxHjjZ1TtqKgnH04rmawZ1DATTQf8YlW6qcrz31vEluFJSQu2psbBSNtjkkn/wDap/RbmJo7h7FwAH1uuwDCRfnqSNzsCd+2k+W1T/T3qa1484umij0qJEC7DTvq3JOojb07iqX03Xx+PiRPmhrmb/2sGUfbItbK0ZarKbBwM/WUswLqy+Y/K534xwoXPH5YCcCS6Kkj07n7BXRFc9cT4mttzDJM+dMd0WbHp2P2GqfZ+cvt5xJ6nGBn1nlz9y+nDeIosGrwwscyAkkghjkZO5GVzv61I9WGzxmI+sNuf+N60+o3G4+IcTT5O2uPTFCrYO7FzkjPl7QH0GtnrDlOKo2Pm28JHxVnropuLV7/AM20/wATOcANjjIkx13+fZ/mP/8AWtbqR+KOEfok/YpUT1Q5whv5IDBqKxRkMWUr7TEZG/fGO/b0NSvUj8UcH/RJ+xSqqkZBSGGO5/mesclyPSWmy5VhvuBWS3EjRJHGsmoEAA6WXJztjBNUnmjiHDIuH/I7QfKJgyk3ATG4bJOsgasj2fZ23rZ5zvXXgPC4wSFkXLgeeldgfUZbOPUCvC95fs7fgSXGz3Vz4YUsclSWywUdlwobJ7/XUaVwQzE92OAPn5krDnsB45m5y9KTyzejyWRgPp0E/aTURyTyTHeWd7O7MDCMR4/nBdZJ9RgqPrqU5b/k1f8A6Q/clSfSL8U8R/Pk/YJUncolhX/b+p4qhiufSanQN/74ux5GKI/Uz/206KSvQP8Axm6/RR/rNTrrn+0P1z9P+TTp/wAghVP6mcoTcRt4o4GjVklEh8QkDGhl2wDvlhVwrBrJW5rYMvIlrKGGDKz085aksLIQTMjOHdsoSRhjkdwD9lV3qH03uL+8SaF4VVY1QhywOQzHyUjGD60yKKsXUOthsHJkTWCu0xedSunEl94UtuUE0aeGQ5wrLnI3AOCCTj4mq1D0SuDbMXki+VFl0jUxRUHcFtOSfowPtp0UVYmttRQoPEi1CMcmKHnjg8tpwCCCYoXjlAyhJXGpivcA/Nx5VV+CdM572yhuLZo8s0iOsjFcaXZQQQDkYAyPvpodWuDzXNiEgjaR/FU6VxnHmd62OlnCpbfhkcU6GOQPKSrdwGkYjt7iK1pqilG5SN26VGoM+Dxib/JPKy2FokAOpsl5HxjU57n4AYA9wFTzrkYPY1miuUzFiWPM1AADAiS5k6J3HjsbQwtCxyquxVkz5fNIIHkfTy23u/Tfp/8A3ORnlZXnkwGK50qo7KCQCfUnA+yrtRWmzWW2JsY9pUtKqdwhSo4j0imn4lNPI8XyeV5GwC3iDUpCnGnGQ2D3pr0VVVc9RJTzJugfmKPkvpBPBerNdNEY4TqQISS7fkkggaQO+Nzn6zN9UOn0t/4UtuU8VAVKudIZTv3AO4P3mmDRVp1dpsFme4kBSm3b4iZn6JT/ACWJUeHx9TNKzFtOCAFVSFJIHqQKsPN3Ty4urGxt43iD2yKjliwUkRqvs4UnuPMCmLRXp1lpIJPHeBQgBEXvGum8k/CLa11oLi2VSrb6CQCGBOM6TnvjYgbeVVfhPRO4aOX5Q8avoYQqrswDnszHAwvuAOadVGKLrLVUqD5zBpRjkxa8F6cXUXCruzd4S8z6kYFtI2Ue1lcj5vkD3rf5F5FnsrG6gleJnnZipQsQMxqgzlQe49KvdGKg2psYEHycz0VKOIvOmPT644dLM87xMJERR4ZY7qSTnUo23ph0UVXba1rb25k1UKMCZoooquShRRRSIUUUUieUt0inDMqk+pA++vlr6MMFLoGPZSwzv22pEfhJMRd2ZHcROf8AjFVvqbyQeHrZz/KJZpZ1LO7ncOoQjSe+N/MnGBSJ03LexqwVnRWPYFgD9Rr7luFX5zBfiQPvrmHnfk9ouG2XEZLmWee60l9ZzjUhdMHvsBjv79u1T3US/eblnhUkhLOXALE5J0o65JPc4HekR/m6TTq1Lp9cjH19qq/UjmqSy4ZLdWxjZ0aMDV7S+04U5wR5H1pa8bb/AAKtvzlH/OetG3/kVJ/SB+2SkRp9KubJuI2Hj3GgP4jp7AIGBjGxJq0PxWEHBljB9C4/tpQ9NWjHLE3i3LWkZkcNMvzlBZdl97fN23323qiNwrhptrr5NDf3sqh2F0V8OJMLqyfaJOO51AE0idK8WuXFtK8GlpBGxjzjSWx7OdwMZ99Vnp5xfiU5m/uikKBQnh+ERvnVrzh2/wBHHbzpd9JuJyPwPicTsWWKN9AJzpBjOQM9htX3+DP86/8Ahb/fLSI9aKKKRCiiikQooopEKKKKRCiikd1i6kX9jxHwbWfw4/CRsaEO51ZOWU+lIjxorX4fKWhjZtyyKT8SATWxSIUUUUiLDq70wueKzQPbyQII0ZWErODktkY0o1enVLprc8ShtEgeFTAGDeIzAHIUbaUb+b5gUy6KRFjzl0xubvhFjZRvAJbYRh2dnCHTEUOkhCTufMDavrifSmSfgVvYNJGLi39pXGox6sttnAbBDYzjb0NMyikRCw9BuINZvFLeJ7JBhgEkhhBLAuxGn2TjVgBe53NWaLpZdDl5+G+JB47S+IG1P4ePEVu+jVnA/m01KKRFbw/pHL/cJ+HTSxrKZfFV49TIDkEA5Ck5GR22znfFRXAulHFktHsZbyCKzbUWEOWds/k5KLhGPffONsEEirD1s5tueH2kElrJ4bPNoY6VO2gn8oHzFTnS/jU13wm2nuG1yyeJqbAGdMrqNhgfNApEqnIPS67srO/t5pLcm5j0xmNnOG0sp1akG247Z863OkHTa44Ubk3Dwv4wiC+EzHGjXnOpF/nDtmrnzXzAljZzXLjKxLnHqxICj6WIH01zdddXuLyu8qTuiKQSEjXQgJwoOVPfy1HekTqeiqF0n6hHiVo5n0ieAgSY2BUglWx5ZwR8QaVfM/WPiN1dSLYM8cMZbSsSBmKKca2ODtjfbYZ8+9InSNFLHox1Lk4ikkFyQbiEBwwwNaZwTgeYOAcbe0KsnUjnFeHWEkur+FYFIV8y57H4L3J91IlqopSdBebbq9+W/Kp3m8PwNGrG2rxdWMAd9I+qvHrD1SuLW4SysTplIVncKGbLH2UQHO589vMYpEcNFc9cn9WeIW3EEt+JM7pI6xssqBXj1HAYHA233znbt7+haRCuZ/wg/wAcf6iP72p5cQ6j2MN0lq8wM7usQRVYkMxAAYgYXuO9I38IL8cf6iP72pEZfUfqW3C7O1SFVaeaMEFvmoqquSR3JJOAPcfTdcw9buLQmOSZVaN/aUPEVDqMZ0NtnYjcZxkUyOofF+GW1tbNf2y3MxiCxJpGrAAz7R+auT3+w0pef+e7niVtEWtRBZxvpjIyQXCsMazgN7I7AeVIjc6jdSJbXhdpe2ej++HT+MUn2WjZu2RvkCl7xr8IC8ZIFt/DVwgMzlO8h7hQTso7e/evbnts8q8L/SIP+XJXnDyxb/8AhD5R4a+O0jP4mPa2mKYB8hpXGPjSJfrTqbLPy9LxCMItxDlHXGVDqy522OCrBseWa+OnvUO6veF31zN4fiW4kKaVIHsxaxkZOd/fVE5OP+CfE/05/VhqT6OvjgHFifITf9PSJY+kHUq54k90LrwgsKIw0KR3LZzknyFUvi/XDiNzcuvD0AjBOhVjLuVH5TfHvjG2a2fwcApkvw2NPhR6s9sZfOfdivWfqlZ2tw8fBOHq0r/wfiAEBiM40IuSw+r4UiWHpF1Xmv55LW8VRKFLo6jTkKQGVgT87fO3v7Y3r3G+uN5bcQuYWERiiMqINB1EhSI8nV2D6SduwNVrpPNIeZYjKNMjPcmRRt7RilLDHuby91EPCkueaTFIoZGu2LKexC5bB921IllPVziMfB47tvBZ5LpoVJTYoEJOQCN9Xn6U0+m3MEl9wu3uZtIkk8TVoGF9mV0GBk+Sil/+EHw6ODhtqkMaRp8pY6UUAZKOScD1O9W3ol+IrT/Xft5aRJrnflMcSs2tmkaJWZWLKAfmnIGD5Zx9VVJuWIOCcBu45XWYMsmWKadbONKLjLb9h3pls2Bk+W9c09SOcJuNcQS0tQWiSQpEv899w0h92M49F388UibfRtnhsOMXAB0rbgA+rKsjEfEAj66k/wAGuyVpL6QqCQkUYJH5LFy4+B0rn4CrseS14fy7dWyYaQ20rSMPy5Chz9HYDPkBVR/Bnl2vl9PBP1+IP3UiQvSQeDzLNGNhm5j+gPt+qKh+b+FXvEL/AInMWZ4bKS49pydCJG5ConlnSBsPie+8x01XVzTOR/nbtvo1NTk6hxBeEX+kAZglY4GNyCSfiT50iLT8Gb/KH+zf11Mfi3T6ye7F/JGRPGRKXBO+gbZXscAD6hS4/Bl/yh/s39dTqvoPEidCdOtWTPpqGKRObeZ7xePcejFormM+HHqwQdCEl3PmoAPn6D1rpquXufuVW4DfQNaTybr4iMdmBU+0DpwCp9MbjY10zw668WGOTGNaK+PTUAf30ic39beGS2nGflKEr42iaN/R00g496lVP01Xo5brjnE08T25ZmVWKjCpGPnHHkqjJ7/fXVfF+CwXUfh3ESSpnOlwCM+o9DWtwTlO0syxtreOItsxVQCR5b98UiI38Ii1ZL+3Yj+DMAVfT2WOoZ+kfWKiupPUUcTt4Ire3eK3tgC5IHzyNKgadgoGcb5OTsMV0dxngUF0gjuYklQHIDjOD6j0rWi5Qs1g8BbaEQ6tRj0DSWHYkeZ99IiP52kB5U4Xj/OgfSElB+2paD+RA+L/APUvTdflS0aFYTbxGJGLrGUGlWOckDyJ1Hf3mvU8At/A+T+DH4H+a0jT3z27d96REf0/sml5V4oqjJ8R2wP9GOJj9gNUTlfmm7jgnsLUBlvPYYaSW3GlsHyGnOT6Zrq7hnBobZWSCJIlY6iEUAE4AycdzgAfRWlw/k2yhkaWK2hjkcEFlQA4b5w92fOkRE9F7V5bXjEcf8Y9ppT84rIB9tRHS/n+LhTXLyQNK7oFjxgYYZ2JO6qcjJAPbsa6V4Vy5bWxY28EcJYBSUUDIHYHHkMmtU8j2Pj+P8lh8bOrXoGdXr8aROf+lryHmaFpl0SNJcO6nbDNDK2N/jW9y5/LD/aJ/wBm9PscsWvj/KPk8XjatXiaRq1YxnPfONqxFyvarMJ1t4hNkt4gUaskEE59SCfrpEW34SX+I239I/q2qy9EvxFaf679vLVr4nwaG5ULPEkqqcgOAQD2yM17WFhHDGI4kWONc4VRgDJJOB8STSJUOsnHWteETshw8umFT6az7WPfoDYPriuauWeaZ7CYzWxVZCpTUy5wCQTjPbsN/wC012BxPhMNwoSeNJVB1BXGRkee/nvUb/4DsP8A0cH+7FIi76Q87XfFWu4bt1ZRCAAFAwWJUnbvS15Z5quOA3t1H4etsNC6P7I1K3sP5ntkjyIb4GumeGcuW1szNBBHEzAKxRQCQNwDivDjHJ1ndsHubaKVwMBmUZx6Z9KREz+D5weSa/uL1/mIjJn1kkIY4+C5z+cKbnUj8UX39Hk/VNTfD+HRwRrHCixxrsFUYA+gV9XlokqNHIodHBVlYZBB7gjzFIiU/Bm/yh/s39dUP1akueH8djutTvGWSaIMx0+zhZEGSce/AGA9PrhfAbe21fJ4Y4teNWhQM47Zx3xk198W4NDcp4dxEkqd9LqCM+u/Y0iczc580y8f4hbpDD4ZwIo0LajknLMxA7Dv22AJrqCzthHGkY7IqoPgowPuqM4LyfZ2jFra3iiYjBZVGcemamaRP//Z"/>
          <p:cNvSpPr>
            <a:spLocks noChangeAspect="1" noChangeArrowheads="1"/>
          </p:cNvSpPr>
          <p:nvPr/>
        </p:nvSpPr>
        <p:spPr bwMode="auto">
          <a:xfrm>
            <a:off x="0" y="-852488"/>
            <a:ext cx="1790700" cy="17907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70" name="AutoShape 6" descr="http://kabarnet.files.wordpress.com/2012/08/tarif-listrik-naik.jpg?w=236"/>
          <p:cNvSpPr>
            <a:spLocks noChangeAspect="1" noChangeArrowheads="1"/>
          </p:cNvSpPr>
          <p:nvPr/>
        </p:nvSpPr>
        <p:spPr bwMode="auto">
          <a:xfrm>
            <a:off x="63500" y="-136525"/>
            <a:ext cx="2247900" cy="22479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429000" y="1371600"/>
            <a:ext cx="547844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u="sng" dirty="0" smtClean="0">
                <a:solidFill>
                  <a:srgbClr val="FFFF00"/>
                </a:solidFill>
                <a:latin typeface="Berlin Sans FB Demi" pitchFamily="34" charset="0"/>
              </a:rPr>
              <a:t>PARKIR MOTOR</a:t>
            </a:r>
            <a:r>
              <a:rPr lang="en-US" u="sng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</a:p>
          <a:p>
            <a:pPr algn="r"/>
            <a:r>
              <a:rPr lang="en-US" u="sng" dirty="0" smtClean="0">
                <a:solidFill>
                  <a:srgbClr val="FFFF00"/>
                </a:solidFill>
                <a:latin typeface="Berlin Sans FB Demi" pitchFamily="34" charset="0"/>
              </a:rPr>
              <a:t>(</a:t>
            </a:r>
            <a:r>
              <a:rPr lang="en-US" u="sng" dirty="0" err="1" smtClean="0">
                <a:solidFill>
                  <a:srgbClr val="FFFF00"/>
                </a:solidFill>
                <a:latin typeface="Berlin Sans FB Demi" pitchFamily="34" charset="0"/>
              </a:rPr>
              <a:t>Telah</a:t>
            </a:r>
            <a:r>
              <a:rPr lang="en-US" u="sng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u="sng" dirty="0" err="1" smtClean="0">
                <a:solidFill>
                  <a:srgbClr val="FFFF00"/>
                </a:solidFill>
                <a:latin typeface="Berlin Sans FB Demi" pitchFamily="34" charset="0"/>
              </a:rPr>
              <a:t>ditayangkan</a:t>
            </a:r>
            <a:r>
              <a:rPr lang="en-US" u="sng" dirty="0" smtClean="0">
                <a:solidFill>
                  <a:srgbClr val="FFFF00"/>
                </a:solidFill>
                <a:latin typeface="Berlin Sans FB Demi" pitchFamily="34" charset="0"/>
              </a:rPr>
              <a:t> </a:t>
            </a:r>
            <a:r>
              <a:rPr lang="en-US" u="sng" dirty="0" err="1" smtClean="0">
                <a:solidFill>
                  <a:srgbClr val="FFFF00"/>
                </a:solidFill>
                <a:latin typeface="Berlin Sans FB Demi" pitchFamily="34" charset="0"/>
              </a:rPr>
              <a:t>sejak</a:t>
            </a:r>
            <a:r>
              <a:rPr lang="en-US" u="sng" dirty="0" smtClean="0">
                <a:solidFill>
                  <a:srgbClr val="FFFF00"/>
                </a:solidFill>
                <a:latin typeface="Berlin Sans FB Demi" pitchFamily="34" charset="0"/>
              </a:rPr>
              <a:t> November 2012)</a:t>
            </a:r>
          </a:p>
          <a:p>
            <a:pPr algn="r"/>
            <a:endParaRPr lang="en-US" u="sng" dirty="0">
              <a:solidFill>
                <a:srgbClr val="FF0000"/>
              </a:solidFill>
              <a:latin typeface="Berlin Sans FB Demi" pitchFamily="34" charset="0"/>
            </a:endParaRPr>
          </a:p>
        </p:txBody>
      </p:sp>
      <p:pic>
        <p:nvPicPr>
          <p:cNvPr id="19" name="Picture 6" descr="http://us.123rf.com/400wm/400/400/julydfg/julydfg0812/julydfg081200009/3986502-silhouette-motorcycles-on-a-white-background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-32805" y="3804312"/>
            <a:ext cx="1844845" cy="27648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1" name="TextBox 20"/>
          <p:cNvSpPr txBox="1"/>
          <p:nvPr/>
        </p:nvSpPr>
        <p:spPr>
          <a:xfrm>
            <a:off x="1752600" y="2328194"/>
            <a:ext cx="7135504" cy="1446550"/>
          </a:xfrm>
          <a:prstGeom prst="rect">
            <a:avLst/>
          </a:prstGeom>
          <a:ln>
            <a:solidFill>
              <a:schemeClr val="tx1">
                <a:alpha val="9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r">
              <a:buFont typeface="+mj-lt"/>
              <a:buAutoNum type="arabicPeriod"/>
            </a:pP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Parkir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 Motor </a:t>
            </a: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hanya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di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 LOT PARKIR MOTOR yang </a:t>
            </a: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tersedia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 (</a:t>
            </a: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Jangan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Parkir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di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sembarang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tempat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, </a:t>
            </a: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apalagi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di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 Lot </a:t>
            </a: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Parkir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 Mobil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)</a:t>
            </a:r>
          </a:p>
          <a:p>
            <a:pPr marL="342900" indent="-342900" algn="r">
              <a:buFont typeface="+mj-lt"/>
              <a:buAutoNum type="arabicPeriod"/>
            </a:pP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Gunakan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Fasilitas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Parkir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sesuai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 </a:t>
            </a: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Fungsi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 &amp; </a:t>
            </a:r>
            <a:r>
              <a:rPr lang="en-US" sz="2200" dirty="0" err="1" smtClean="0">
                <a:solidFill>
                  <a:srgbClr val="FF0000"/>
                </a:solidFill>
                <a:latin typeface="Berlin Sans FB" pitchFamily="34" charset="0"/>
              </a:rPr>
              <a:t>Jenisnya</a:t>
            </a:r>
            <a:r>
              <a:rPr lang="en-US" sz="2200" dirty="0" smtClean="0">
                <a:solidFill>
                  <a:srgbClr val="FF0000"/>
                </a:solidFill>
                <a:latin typeface="Berlin Sans FB" pitchFamily="34" charset="0"/>
              </a:rPr>
              <a:t>.</a:t>
            </a:r>
            <a:endParaRPr lang="en-US" sz="2200" dirty="0" smtClean="0">
              <a:solidFill>
                <a:srgbClr val="FF0000"/>
              </a:solidFill>
              <a:latin typeface="Berlin Sans FB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39288" y="3923728"/>
            <a:ext cx="68307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err="1" smtClean="0"/>
              <a:t>Kami</a:t>
            </a:r>
            <a:r>
              <a:rPr lang="en-US" b="1" dirty="0" smtClean="0"/>
              <a:t> </a:t>
            </a:r>
            <a:r>
              <a:rPr lang="en-US" b="1" dirty="0" err="1" smtClean="0"/>
              <a:t>mohon</a:t>
            </a:r>
            <a:r>
              <a:rPr lang="en-US" b="1" dirty="0" smtClean="0"/>
              <a:t>, </a:t>
            </a:r>
            <a:r>
              <a:rPr lang="en-US" b="1" dirty="0" err="1" smtClean="0"/>
              <a:t>kerjasama</a:t>
            </a:r>
            <a:r>
              <a:rPr lang="en-US" b="1" dirty="0" smtClean="0"/>
              <a:t> Resident yang </a:t>
            </a:r>
            <a:r>
              <a:rPr lang="en-US" b="1" dirty="0" err="1" smtClean="0"/>
              <a:t>masih</a:t>
            </a:r>
            <a:r>
              <a:rPr lang="en-US" b="1" dirty="0" smtClean="0"/>
              <a:t> MELANGGAR </a:t>
            </a:r>
            <a:r>
              <a:rPr lang="en-US" b="1" dirty="0" err="1" smtClean="0"/>
              <a:t>dalam</a:t>
            </a:r>
            <a:r>
              <a:rPr lang="en-US" b="1" dirty="0" smtClean="0"/>
              <a:t> MEMPARKIRKAN </a:t>
            </a:r>
            <a:r>
              <a:rPr lang="en-US" b="1" dirty="0" err="1" smtClean="0"/>
              <a:t>kendaraan</a:t>
            </a:r>
            <a:r>
              <a:rPr lang="en-US" b="1" dirty="0" smtClean="0"/>
              <a:t> RODA DUANYA, </a:t>
            </a:r>
            <a:r>
              <a:rPr lang="en-US" b="1" dirty="0" err="1" smtClean="0"/>
              <a:t>dimohon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segera</a:t>
            </a:r>
            <a:r>
              <a:rPr lang="en-US" b="1" dirty="0" smtClean="0"/>
              <a:t> PINDAH </a:t>
            </a:r>
            <a:r>
              <a:rPr lang="en-US" b="1" dirty="0" err="1" smtClean="0"/>
              <a:t>ke</a:t>
            </a:r>
            <a:r>
              <a:rPr lang="en-US" b="1" dirty="0" smtClean="0"/>
              <a:t> </a:t>
            </a:r>
            <a:r>
              <a:rPr lang="en-US" b="1" dirty="0" err="1" smtClean="0"/>
              <a:t>tempat</a:t>
            </a:r>
            <a:r>
              <a:rPr lang="en-US" b="1" dirty="0" smtClean="0"/>
              <a:t> yang TEPAT. </a:t>
            </a:r>
            <a:r>
              <a:rPr lang="en-US" b="1" dirty="0" err="1" smtClean="0"/>
              <a:t>Selain</a:t>
            </a:r>
            <a:r>
              <a:rPr lang="en-US" b="1" dirty="0" smtClean="0"/>
              <a:t> </a:t>
            </a:r>
            <a:r>
              <a:rPr lang="en-US" b="1" dirty="0" err="1" smtClean="0"/>
              <a:t>karena</a:t>
            </a:r>
            <a:r>
              <a:rPr lang="en-US" b="1" dirty="0" smtClean="0"/>
              <a:t> </a:t>
            </a:r>
            <a:r>
              <a:rPr lang="en-US" b="1" dirty="0" err="1" smtClean="0"/>
              <a:t>itu</a:t>
            </a:r>
            <a:r>
              <a:rPr lang="en-US" b="1" dirty="0" smtClean="0"/>
              <a:t> </a:t>
            </a:r>
            <a:r>
              <a:rPr lang="en-US" b="1" dirty="0" err="1" smtClean="0"/>
              <a:t>merupakan</a:t>
            </a:r>
            <a:r>
              <a:rPr lang="en-US" b="1" dirty="0" smtClean="0"/>
              <a:t> </a:t>
            </a:r>
            <a:r>
              <a:rPr lang="en-US" b="1" dirty="0" err="1" smtClean="0"/>
              <a:t>ketentuan</a:t>
            </a:r>
            <a:r>
              <a:rPr lang="en-US" b="1" dirty="0" smtClean="0"/>
              <a:t> BAKU, </a:t>
            </a:r>
            <a:r>
              <a:rPr lang="en-US" b="1" dirty="0" err="1" smtClean="0"/>
              <a:t>ternyata</a:t>
            </a:r>
            <a:r>
              <a:rPr lang="en-US" b="1" dirty="0" smtClean="0"/>
              <a:t> </a:t>
            </a:r>
            <a:r>
              <a:rPr lang="en-US" b="1" dirty="0" err="1" smtClean="0"/>
              <a:t>banyak</a:t>
            </a:r>
            <a:r>
              <a:rPr lang="en-US" b="1" dirty="0" smtClean="0"/>
              <a:t> </a:t>
            </a:r>
            <a:r>
              <a:rPr lang="en-US" b="1" dirty="0" err="1" smtClean="0"/>
              <a:t>juga</a:t>
            </a:r>
            <a:r>
              <a:rPr lang="en-US" b="1" dirty="0" smtClean="0"/>
              <a:t> Resident yang </a:t>
            </a:r>
            <a:r>
              <a:rPr lang="en-US" b="1" dirty="0" err="1" smtClean="0"/>
              <a:t>mengeluh</a:t>
            </a:r>
            <a:r>
              <a:rPr lang="en-US" b="1" dirty="0" smtClean="0"/>
              <a:t> </a:t>
            </a:r>
            <a:r>
              <a:rPr lang="en-US" b="1" dirty="0" smtClean="0"/>
              <a:t>&amp; MENEGUR Management, </a:t>
            </a:r>
            <a:r>
              <a:rPr lang="en-US" b="1" dirty="0" err="1" smtClean="0"/>
              <a:t>mereka</a:t>
            </a:r>
            <a:r>
              <a:rPr lang="en-US" b="1" dirty="0" smtClean="0"/>
              <a:t> </a:t>
            </a:r>
            <a:r>
              <a:rPr lang="en-US" b="1" dirty="0" err="1" smtClean="0"/>
              <a:t>menyatakan</a:t>
            </a:r>
            <a:r>
              <a:rPr lang="en-US" b="1" dirty="0" smtClean="0"/>
              <a:t> </a:t>
            </a:r>
            <a:r>
              <a:rPr lang="en-US" b="1" dirty="0" err="1" smtClean="0"/>
              <a:t>ini</a:t>
            </a:r>
            <a:r>
              <a:rPr lang="en-US" b="1" dirty="0" smtClean="0"/>
              <a:t> TIDAK ADIL.</a:t>
            </a:r>
          </a:p>
          <a:p>
            <a:pPr algn="r"/>
            <a:r>
              <a:rPr lang="en-US" b="1" dirty="0" err="1" smtClean="0"/>
              <a:t>Untuk</a:t>
            </a:r>
            <a:r>
              <a:rPr lang="en-US" b="1" dirty="0" smtClean="0"/>
              <a:t> yang </a:t>
            </a:r>
            <a:r>
              <a:rPr lang="en-US" b="1" dirty="0" err="1" smtClean="0"/>
              <a:t>terakhirkalinya</a:t>
            </a:r>
            <a:r>
              <a:rPr lang="en-US" b="1" dirty="0" smtClean="0"/>
              <a:t> </a:t>
            </a:r>
            <a:r>
              <a:rPr lang="en-US" b="1" dirty="0" err="1" smtClean="0"/>
              <a:t>kami</a:t>
            </a:r>
            <a:r>
              <a:rPr lang="en-US" b="1" dirty="0" smtClean="0"/>
              <a:t> </a:t>
            </a:r>
            <a:r>
              <a:rPr lang="en-US" b="1" dirty="0" err="1" smtClean="0"/>
              <a:t>mohon</a:t>
            </a:r>
            <a:r>
              <a:rPr lang="en-US" b="1" dirty="0" smtClean="0"/>
              <a:t> PENGERTIAN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Pemilik</a:t>
            </a:r>
            <a:r>
              <a:rPr lang="en-US" b="1" dirty="0" smtClean="0"/>
              <a:t> </a:t>
            </a:r>
            <a:r>
              <a:rPr lang="en-US" b="1" dirty="0" err="1" smtClean="0"/>
              <a:t>kendaraan</a:t>
            </a:r>
            <a:r>
              <a:rPr lang="en-US" b="1" dirty="0" smtClean="0"/>
              <a:t> </a:t>
            </a:r>
            <a:r>
              <a:rPr lang="en-US" b="1" dirty="0" err="1" smtClean="0"/>
              <a:t>Roda</a:t>
            </a:r>
            <a:r>
              <a:rPr lang="en-US" b="1" dirty="0" smtClean="0"/>
              <a:t> </a:t>
            </a:r>
            <a:r>
              <a:rPr lang="en-US" b="1" dirty="0" err="1" smtClean="0"/>
              <a:t>Dua</a:t>
            </a:r>
            <a:r>
              <a:rPr lang="en-US" b="1" dirty="0" smtClean="0"/>
              <a:t> </a:t>
            </a:r>
            <a:r>
              <a:rPr lang="en-US" b="1" dirty="0" err="1" smtClean="0"/>
              <a:t>tsb</a:t>
            </a:r>
            <a:r>
              <a:rPr lang="en-US" b="1" dirty="0" smtClean="0"/>
              <a:t>. </a:t>
            </a:r>
          </a:p>
          <a:p>
            <a:pPr algn="r"/>
            <a:endParaRPr lang="en-US" sz="400" b="1" dirty="0" smtClean="0"/>
          </a:p>
          <a:p>
            <a:pPr algn="r"/>
            <a:endParaRPr lang="en-US" sz="400" b="1" dirty="0" smtClean="0"/>
          </a:p>
          <a:p>
            <a:pPr algn="r"/>
            <a:endParaRPr lang="en-US" sz="400" b="1" dirty="0" smtClean="0"/>
          </a:p>
          <a:p>
            <a:pPr algn="r"/>
            <a:r>
              <a:rPr lang="en-US" sz="2400" b="1" dirty="0" smtClean="0">
                <a:latin typeface="Brush Script MT" pitchFamily="66" charset="0"/>
              </a:rPr>
              <a:t> Condominium Management</a:t>
            </a:r>
            <a:endParaRPr lang="en-US" sz="2400" b="1" dirty="0" smtClean="0">
              <a:latin typeface="Brush Script MT" pitchFamily="66" charset="0"/>
            </a:endParaRPr>
          </a:p>
        </p:txBody>
      </p:sp>
      <p:pic>
        <p:nvPicPr>
          <p:cNvPr id="20" name="Picture 2" descr="http://t3.gstatic.com/images?q=tbn:ANd9GcSvz_C1schobYzwI-gMvdTXZtEQRJYFjqHmaP-6urUdAkqGHqNDz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638299"/>
            <a:ext cx="1809464" cy="21717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 advClick="0" advTm="40000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260300"/>
            </a:gs>
            <a:gs pos="45000">
              <a:srgbClr val="FF7A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 rot="10800000">
            <a:off x="609600" y="128175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801092" y="-12876"/>
            <a:ext cx="7848600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r" eaLnBrk="0" hangingPunct="0">
              <a:defRPr/>
            </a:pP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000" b="1" dirty="0" err="1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Februari</a:t>
            </a:r>
            <a:r>
              <a:rPr lang="en-US" sz="2000" b="1" dirty="0" smtClean="0">
                <a:solidFill>
                  <a:srgbClr val="FFFFFF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2013)       </a:t>
            </a:r>
            <a:r>
              <a:rPr lang="en-US" sz="80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sz="54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600" b="1" dirty="0" smtClean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2600" b="1" dirty="0">
              <a:ln>
                <a:solidFill>
                  <a:srgbClr val="FFFF99"/>
                </a:solidFill>
              </a:ln>
              <a:solidFill>
                <a:srgbClr val="FFFF00"/>
              </a:solidFill>
              <a:latin typeface="Footlight MT Light" pitchFamily="18" charset="0"/>
              <a:ea typeface="Calibri" pitchFamily="34" charset="0"/>
              <a:cs typeface="Times New Roman" pitchFamily="18" charset="0"/>
            </a:endParaRPr>
          </a:p>
          <a:p>
            <a:pPr algn="r" eaLnBrk="0" hangingPunct="0">
              <a:defRPr/>
            </a:pPr>
            <a:r>
              <a:rPr lang="en-US" sz="2800" b="1" dirty="0">
                <a:ln>
                  <a:solidFill>
                    <a:srgbClr val="FFFF99"/>
                  </a:solidFill>
                </a:ln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The Cambridge Condominium</a:t>
            </a:r>
          </a:p>
          <a:p>
            <a:pPr algn="r" eaLnBrk="0" hangingPunct="0">
              <a:defRPr/>
            </a:pPr>
            <a:r>
              <a:rPr lang="en-US" sz="2600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id-ID" dirty="0">
              <a:solidFill>
                <a:srgbClr val="FFFF00"/>
              </a:solidFill>
              <a:latin typeface="Arial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rot="10800000">
            <a:off x="762000" y="1219201"/>
            <a:ext cx="77724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91152" y="1801504"/>
            <a:ext cx="82296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Corbel" pitchFamily="34" charset="0"/>
              <a:buAutoNum type="arabicPeriod"/>
            </a:pPr>
            <a:r>
              <a:rPr lang="en-US" sz="2400" b="1" dirty="0" err="1">
                <a:latin typeface="Footlight MT Light" pitchFamily="18" charset="0"/>
              </a:rPr>
              <a:t>Jika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ada</a:t>
            </a:r>
            <a:r>
              <a:rPr lang="en-US" sz="2400" b="1" dirty="0">
                <a:latin typeface="Footlight MT Light" pitchFamily="18" charset="0"/>
              </a:rPr>
              <a:t> PERUBAHAN &amp; INFORMASI TAMBAHAN, </a:t>
            </a:r>
            <a:r>
              <a:rPr lang="en-US" sz="2400" b="1" dirty="0" err="1">
                <a:latin typeface="Footlight MT Light" pitchFamily="18" charset="0"/>
              </a:rPr>
              <a:t>mengenai</a:t>
            </a:r>
            <a:r>
              <a:rPr lang="en-US" sz="4000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IN</a:t>
            </a:r>
            <a:r>
              <a:rPr lang="en-US" b="1" dirty="0">
                <a:solidFill>
                  <a:srgbClr val="FFFF00"/>
                </a:solidFill>
                <a:latin typeface="Footlight MT Light" pitchFamily="18" charset="0"/>
                <a:ea typeface="Calibri" pitchFamily="34" charset="0"/>
                <a:cs typeface="Times New Roman" pitchFamily="18" charset="0"/>
              </a:rPr>
              <a:t>SIDE</a:t>
            </a:r>
            <a:r>
              <a:rPr lang="en-US" sz="2400" b="1" dirty="0">
                <a:latin typeface="Footlight MT Light" pitchFamily="18" charset="0"/>
              </a:rPr>
              <a:t>  </a:t>
            </a:r>
            <a:r>
              <a:rPr lang="en-US" sz="2400" b="1" dirty="0" err="1">
                <a:latin typeface="Footlight MT Light" pitchFamily="18" charset="0"/>
              </a:rPr>
              <a:t>akan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segera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kami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masukan</a:t>
            </a:r>
            <a:r>
              <a:rPr lang="en-US" sz="2400" b="1" dirty="0">
                <a:latin typeface="Footlight MT Light" pitchFamily="18" charset="0"/>
              </a:rPr>
              <a:t>.</a:t>
            </a:r>
          </a:p>
          <a:p>
            <a:pPr marL="342900" indent="-342900">
              <a:buFont typeface="Corbel" pitchFamily="34" charset="0"/>
              <a:buAutoNum type="arabicPeriod"/>
            </a:pPr>
            <a:r>
              <a:rPr lang="en-US" sz="2400" b="1" dirty="0" err="1">
                <a:latin typeface="Footlight MT Light" pitchFamily="18" charset="0"/>
              </a:rPr>
              <a:t>Seluruh</a:t>
            </a:r>
            <a:r>
              <a:rPr lang="en-US" sz="2400" b="1" dirty="0">
                <a:latin typeface="Footlight MT Light" pitchFamily="18" charset="0"/>
              </a:rPr>
              <a:t> Resident </a:t>
            </a:r>
            <a:r>
              <a:rPr lang="en-US" sz="2400" b="1" dirty="0" err="1">
                <a:latin typeface="Footlight MT Light" pitchFamily="18" charset="0"/>
              </a:rPr>
              <a:t>di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mohon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untuk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selalu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melihat</a:t>
            </a:r>
            <a:r>
              <a:rPr lang="en-US" sz="2400" b="1" dirty="0">
                <a:latin typeface="Footlight MT Light" pitchFamily="18" charset="0"/>
              </a:rPr>
              <a:t> Resident Info TV Channel </a:t>
            </a:r>
            <a:r>
              <a:rPr lang="en-US" sz="2400" b="1" dirty="0" err="1">
                <a:latin typeface="Footlight MT Light" pitchFamily="18" charset="0"/>
              </a:rPr>
              <a:t>ini</a:t>
            </a:r>
            <a:r>
              <a:rPr lang="en-US" sz="2400" b="1" dirty="0">
                <a:latin typeface="Footlight MT Light" pitchFamily="18" charset="0"/>
              </a:rPr>
              <a:t>.</a:t>
            </a:r>
          </a:p>
          <a:p>
            <a:pPr marL="342900" indent="-342900">
              <a:buFont typeface="Corbel" pitchFamily="34" charset="0"/>
              <a:buAutoNum type="arabicPeriod"/>
            </a:pPr>
            <a:r>
              <a:rPr lang="en-US" sz="2400" b="1" dirty="0" err="1">
                <a:latin typeface="Footlight MT Light" pitchFamily="18" charset="0"/>
              </a:rPr>
              <a:t>Jika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ada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Keluhan</a:t>
            </a:r>
            <a:r>
              <a:rPr lang="en-US" sz="2400" b="1" dirty="0">
                <a:latin typeface="Footlight MT Light" pitchFamily="18" charset="0"/>
              </a:rPr>
              <a:t>, </a:t>
            </a:r>
            <a:r>
              <a:rPr lang="en-US" sz="2400" b="1" dirty="0" err="1">
                <a:latin typeface="Footlight MT Light" pitchFamily="18" charset="0"/>
              </a:rPr>
              <a:t>Masukan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atau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Ide-ide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untuk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kebaikan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bersama</a:t>
            </a:r>
            <a:r>
              <a:rPr lang="en-US" sz="2400" b="1" dirty="0">
                <a:latin typeface="Footlight MT Light" pitchFamily="18" charset="0"/>
              </a:rPr>
              <a:t>, </a:t>
            </a:r>
            <a:r>
              <a:rPr lang="en-US" sz="2400" b="1" dirty="0" err="1">
                <a:latin typeface="Footlight MT Light" pitchFamily="18" charset="0"/>
              </a:rPr>
              <a:t>silahkan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menyurati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atau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menghubungi</a:t>
            </a:r>
            <a:r>
              <a:rPr lang="en-US" sz="2400" b="1" dirty="0">
                <a:latin typeface="Footlight MT Light" pitchFamily="18" charset="0"/>
              </a:rPr>
              <a:t> Tenant Relations, Assistant Manager  </a:t>
            </a:r>
            <a:r>
              <a:rPr lang="en-US" sz="2400" b="1" dirty="0" err="1">
                <a:latin typeface="Footlight MT Light" pitchFamily="18" charset="0"/>
              </a:rPr>
              <a:t>atau</a:t>
            </a:r>
            <a:r>
              <a:rPr lang="en-US" sz="2400" b="1" dirty="0">
                <a:latin typeface="Footlight MT Light" pitchFamily="18" charset="0"/>
              </a:rPr>
              <a:t> General Manager </a:t>
            </a:r>
            <a:r>
              <a:rPr lang="en-US" sz="2400" b="1" dirty="0" err="1">
                <a:latin typeface="Footlight MT Light" pitchFamily="18" charset="0"/>
              </a:rPr>
              <a:t>langsung</a:t>
            </a:r>
            <a:r>
              <a:rPr lang="en-US" sz="2400" b="1" dirty="0">
                <a:latin typeface="Footlight MT Light" pitchFamily="18" charset="0"/>
              </a:rPr>
              <a:t>. </a:t>
            </a:r>
          </a:p>
          <a:p>
            <a:pPr marL="342900" indent="-342900">
              <a:buFont typeface="Corbel" pitchFamily="34" charset="0"/>
              <a:buAutoNum type="arabicPeriod"/>
            </a:pPr>
            <a:r>
              <a:rPr lang="en-US" sz="2400" b="1" dirty="0" err="1">
                <a:latin typeface="Footlight MT Light" pitchFamily="18" charset="0"/>
              </a:rPr>
              <a:t>Jika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ada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hal</a:t>
            </a:r>
            <a:r>
              <a:rPr lang="en-US" sz="2400" b="1" dirty="0">
                <a:latin typeface="Footlight MT Light" pitchFamily="18" charset="0"/>
              </a:rPr>
              <a:t> yang </a:t>
            </a:r>
            <a:r>
              <a:rPr lang="en-US" sz="2400" b="1" dirty="0" err="1">
                <a:latin typeface="Footlight MT Light" pitchFamily="18" charset="0"/>
              </a:rPr>
              <a:t>belum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jelas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atau</a:t>
            </a:r>
            <a:r>
              <a:rPr lang="en-US" sz="2400" b="1" dirty="0">
                <a:latin typeface="Footlight MT Light" pitchFamily="18" charset="0"/>
              </a:rPr>
              <a:t> yang </a:t>
            </a:r>
            <a:r>
              <a:rPr lang="en-US" sz="2400" b="1" dirty="0" err="1">
                <a:latin typeface="Footlight MT Light" pitchFamily="18" charset="0"/>
              </a:rPr>
              <a:t>ingin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ditanyakan</a:t>
            </a:r>
            <a:r>
              <a:rPr lang="en-US" sz="2400" b="1" dirty="0">
                <a:latin typeface="Footlight MT Light" pitchFamily="18" charset="0"/>
              </a:rPr>
              <a:t>, </a:t>
            </a:r>
            <a:r>
              <a:rPr lang="en-US" sz="2400" b="1" dirty="0" err="1">
                <a:latin typeface="Footlight MT Light" pitchFamily="18" charset="0"/>
              </a:rPr>
              <a:t>silahkan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bertanya</a:t>
            </a:r>
            <a:r>
              <a:rPr lang="en-US" sz="2400" b="1" dirty="0">
                <a:latin typeface="Footlight MT Light" pitchFamily="18" charset="0"/>
              </a:rPr>
              <a:t> LANGSUNG, </a:t>
            </a:r>
            <a:r>
              <a:rPr lang="en-US" sz="2400" b="1" dirty="0" err="1">
                <a:latin typeface="Footlight MT Light" pitchFamily="18" charset="0"/>
              </a:rPr>
              <a:t>karena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kami</a:t>
            </a:r>
            <a:r>
              <a:rPr lang="en-US" sz="2400" b="1" dirty="0">
                <a:latin typeface="Footlight MT Light" pitchFamily="18" charset="0"/>
              </a:rPr>
              <a:t> </a:t>
            </a:r>
            <a:r>
              <a:rPr lang="en-US" sz="2400" b="1" dirty="0" err="1">
                <a:latin typeface="Footlight MT Light" pitchFamily="18" charset="0"/>
              </a:rPr>
              <a:t>ada</a:t>
            </a:r>
            <a:r>
              <a:rPr lang="en-US" sz="2400" b="1" dirty="0">
                <a:latin typeface="Footlight MT Light" pitchFamily="18" charset="0"/>
              </a:rPr>
              <a:t> 24 JAM.  </a:t>
            </a:r>
          </a:p>
          <a:p>
            <a:pPr marL="342900" indent="-342900" algn="r"/>
            <a:endParaRPr lang="en-US" sz="2400" dirty="0">
              <a:latin typeface="Brush Script Std" pitchFamily="50" charset="0"/>
            </a:endParaRPr>
          </a:p>
          <a:p>
            <a:pPr marL="342900" indent="-342900" algn="r"/>
            <a:r>
              <a:rPr lang="en-US" sz="2800" dirty="0">
                <a:latin typeface="Brush Script MT" pitchFamily="66" charset="0"/>
              </a:rPr>
              <a:t>Condominium </a:t>
            </a:r>
            <a:r>
              <a:rPr lang="en-US" sz="2800" dirty="0" smtClean="0">
                <a:latin typeface="Brush Script MT" pitchFamily="66" charset="0"/>
              </a:rPr>
              <a:t>Management</a:t>
            </a:r>
            <a:endParaRPr lang="en-US" sz="2800" dirty="0">
              <a:latin typeface="Brush Script MT" pitchFamily="66" charset="0"/>
            </a:endParaRPr>
          </a:p>
        </p:txBody>
      </p:sp>
    </p:spTree>
  </p:cSld>
  <p:clrMapOvr>
    <a:masterClrMapping/>
  </p:clrMapOvr>
  <p:transition spd="slow" advClick="0" advTm="40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irelight">
  <a:themeElements>
    <a:clrScheme name="Firelight">
      <a:dk1>
        <a:sysClr val="windowText" lastClr="000000"/>
      </a:dk1>
      <a:lt1>
        <a:sysClr val="window" lastClr="FFFFFF"/>
      </a:lt1>
      <a:dk2>
        <a:srgbClr val="9F1C00"/>
      </a:dk2>
      <a:lt2>
        <a:srgbClr val="EEECE1"/>
      </a:lt2>
      <a:accent1>
        <a:srgbClr val="FF881F"/>
      </a:accent1>
      <a:accent2>
        <a:srgbClr val="771C00"/>
      </a:accent2>
      <a:accent3>
        <a:srgbClr val="576A2C"/>
      </a:accent3>
      <a:accent4>
        <a:srgbClr val="A24D00"/>
      </a:accent4>
      <a:accent5>
        <a:srgbClr val="244872"/>
      </a:accent5>
      <a:accent6>
        <a:srgbClr val="5E341C"/>
      </a:accent6>
      <a:hlink>
        <a:srgbClr val="FF912E"/>
      </a:hlink>
      <a:folHlink>
        <a:srgbClr val="B5CB83"/>
      </a:folHlink>
    </a:clrScheme>
    <a:fontScheme name="Firelight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ireligh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50000"/>
              </a:schemeClr>
            </a:gs>
            <a:gs pos="100000">
              <a:schemeClr val="phClr">
                <a:tint val="100000"/>
                <a:shade val="80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path path="circle">
            <a:fillToRect l="25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>
              <a:shade val="95000"/>
              <a:alpha val="90000"/>
            </a:schemeClr>
          </a:solidFill>
          <a:prstDash val="solid"/>
        </a:ln>
        <a:ln w="76200" cap="flat" cmpd="sng" algn="ctr">
          <a:solidFill>
            <a:schemeClr val="phClr">
              <a:shade val="95000"/>
              <a:alpha val="50000"/>
            </a:schemeClr>
          </a:solidFill>
          <a:prstDash val="solid"/>
        </a:ln>
      </a:lnStyleLst>
      <a:effectStyleLst>
        <a:effectStyle>
          <a:effectLst>
            <a:innerShdw blurRad="63500">
              <a:srgbClr val="000000">
                <a:alpha val="60000"/>
              </a:srgbClr>
            </a:innerShdw>
          </a:effectLst>
        </a:effectStyle>
        <a:effectStyle>
          <a:effectLst>
            <a:innerShdw blurRad="63500">
              <a:srgbClr val="000000">
                <a:alpha val="50000"/>
              </a:srgbClr>
            </a:innerShdw>
            <a:outerShdw blurRad="76200" dist="38100" sx="101000" sy="101000" rotWithShape="0">
              <a:srgbClr val="000000">
                <a:alpha val="60000"/>
              </a:srgbClr>
            </a:outerShdw>
          </a:effectLst>
        </a:effectStyle>
        <a:effectStyle>
          <a:effectLst>
            <a:innerShdw blurRad="63500">
              <a:srgbClr val="000000">
                <a:alpha val="5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4200000"/>
            </a:lightRig>
          </a:scene3d>
          <a:sp3d prstMaterial="softmetal">
            <a:bevelT w="63500" h="254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accent1">
                <a:shade val="45000"/>
                <a:satMod val="125000"/>
              </a:schemeClr>
            </a:gs>
            <a:gs pos="100000">
              <a:schemeClr val="phClr">
                <a:shade val="55000"/>
                <a:satMod val="125000"/>
              </a:schemeClr>
            </a:gs>
          </a:gsLst>
          <a:lin ang="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34729</TotalTime>
  <Words>861</Words>
  <Application>Microsoft Office PowerPoint</Application>
  <PresentationFormat>On-screen Show (4:3)</PresentationFormat>
  <Paragraphs>97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Firelight</vt:lpstr>
      <vt:lpstr>Slide 1</vt:lpstr>
      <vt:lpstr>Slide 2</vt:lpstr>
      <vt:lpstr>Slide 3</vt:lpstr>
      <vt:lpstr>KETENTUAN PARKIR BARU Telah disosialisasikan sejak November 2012          </vt:lpstr>
      <vt:lpstr>Slide 5</vt:lpstr>
      <vt:lpstr>Slide 6</vt:lpstr>
      <vt:lpstr>Slide 7</vt:lpstr>
      <vt:lpstr>Slide 8</vt:lpstr>
      <vt:lpstr>Slide 9</vt:lpstr>
    </vt:vector>
  </TitlesOfParts>
  <Company>GAIH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Teddy</dc:creator>
  <cp:lastModifiedBy>My Computer</cp:lastModifiedBy>
  <cp:revision>1504</cp:revision>
  <dcterms:created xsi:type="dcterms:W3CDTF">2010-06-22T14:49:22Z</dcterms:created>
  <dcterms:modified xsi:type="dcterms:W3CDTF">2013-03-06T11:56:03Z</dcterms:modified>
</cp:coreProperties>
</file>