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6"/>
  </p:notesMasterIdLst>
  <p:handoutMasterIdLst>
    <p:handoutMasterId r:id="rId17"/>
  </p:handoutMasterIdLst>
  <p:sldIdLst>
    <p:sldId id="485" r:id="rId2"/>
    <p:sldId id="481" r:id="rId3"/>
    <p:sldId id="495" r:id="rId4"/>
    <p:sldId id="496" r:id="rId5"/>
    <p:sldId id="497" r:id="rId6"/>
    <p:sldId id="498" r:id="rId7"/>
    <p:sldId id="474" r:id="rId8"/>
    <p:sldId id="489" r:id="rId9"/>
    <p:sldId id="493" r:id="rId10"/>
    <p:sldId id="494" r:id="rId11"/>
    <p:sldId id="492" r:id="rId12"/>
    <p:sldId id="456" r:id="rId13"/>
    <p:sldId id="491" r:id="rId14"/>
    <p:sldId id="45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0000FF"/>
    <a:srgbClr val="009900"/>
    <a:srgbClr val="FFFFFF"/>
    <a:srgbClr val="003300"/>
    <a:srgbClr val="FFCC00"/>
    <a:srgbClr val="FFFF99"/>
    <a:srgbClr val="0066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3548" autoAdjust="0"/>
  </p:normalViewPr>
  <p:slideViewPr>
    <p:cSldViewPr>
      <p:cViewPr>
        <p:scale>
          <a:sx n="70" d="100"/>
          <a:sy n="70" d="100"/>
        </p:scale>
        <p:origin x="-15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EB1341-C8FE-4B8A-8449-F406F9065617}" type="datetimeFigureOut">
              <a:rPr lang="id-ID"/>
              <a:pPr>
                <a:defRPr/>
              </a:pPr>
              <a:t>02/09/2013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3C0E1C-7098-4795-96D2-8335A26B34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C71B3C-6398-4BAB-8632-097B048D19F6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F1410E-6BFA-4F0A-A421-9231AC80F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title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671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1600200"/>
          </a:xfrm>
        </p:spPr>
        <p:txBody>
          <a:bodyPr/>
          <a:lstStyle>
            <a:lvl1pPr algn="l">
              <a:defRPr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971800"/>
            <a:ext cx="5715000" cy="1295400"/>
          </a:xfrm>
        </p:spPr>
        <p:txBody>
          <a:bodyPr/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943600"/>
            <a:ext cx="21336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6B2B89-BB09-4E49-A137-7C73774A2746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5715000"/>
            <a:ext cx="2667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5334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76AA6F-515A-445A-B59D-A3153B8E3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4209" y="2057400"/>
            <a:ext cx="5678424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3C29-C619-4293-B9CB-265E46066F0B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2DAB-7600-4006-8425-423759A2D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4343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1"/>
            <a:ext cx="50292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115F-07BE-4D91-944D-7966A2F8BAAA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3BE4-3EAD-4558-B3FF-D340F4360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92FA-DC55-43EC-9584-8025C3196B1B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9FAE-A6C6-44C7-9BBC-3DFE2334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sec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057400"/>
            <a:ext cx="7391400" cy="1590675"/>
          </a:xfrm>
        </p:spPr>
        <p:txBody>
          <a:bodyPr/>
          <a:lstStyle>
            <a:lvl1pPr algn="ctr">
              <a:defRPr sz="4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546" y="3810000"/>
            <a:ext cx="5388909" cy="14239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FontTx/>
              <a:buNone/>
              <a:defRPr sz="1800" kern="12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A8EA-6218-42F4-BC52-FC3097E78D9F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6B52-092B-470F-9E05-24429102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DB1E-7623-4810-AE67-6223C7A107A2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D0E4-89CC-4B5B-A167-2B6B040F7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C24F-8751-4580-81E9-CF483F9F2E7B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30C5-D8B8-4EC2-91D3-2365E1137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84D8-8237-415D-B9EE-E5CE807B4AF6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269A-D006-4654-B880-22D64861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350E9-27E9-463A-912B-CEA9F715775F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F157-998D-49DA-909C-F0D329FE2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8488"/>
          </a:xfrm>
        </p:spPr>
        <p:txBody>
          <a:bodyPr anchor="ctr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38150"/>
            <a:ext cx="4419600" cy="51181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439" y="2514600"/>
            <a:ext cx="1985962" cy="2362200"/>
          </a:xfrm>
        </p:spPr>
        <p:txBody>
          <a:bodyPr anchor="t" anchorCtr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04F2-70B4-46AF-AF64-C778C0154715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A25-4F1B-4354-8B3A-4E09628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9250"/>
          </a:xfr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050" y="685800"/>
            <a:ext cx="5264150" cy="4648200"/>
          </a:xfrm>
          <a:prstGeom prst="ellipse">
            <a:avLst/>
          </a:prstGeom>
          <a:ln w="127000">
            <a:solidFill>
              <a:schemeClr val="tx1">
                <a:alpha val="10000"/>
              </a:schemeClr>
            </a:solidFill>
          </a:ln>
          <a:effectLst>
            <a:innerShdw blurRad="190500">
              <a:prstClr val="black">
                <a:alpha val="75000"/>
              </a:prstClr>
            </a:innerShdw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2104" y="2514600"/>
            <a:ext cx="1984248" cy="2359152"/>
          </a:xfrm>
        </p:spPr>
        <p:txBody>
          <a:bodyPr anchor="t" anchorCtr="0"/>
          <a:lstStyle>
            <a:lvl1pPr marL="0" indent="0">
              <a:buNone/>
              <a:defRPr sz="1400" kern="1200">
                <a:gradFill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F446A-5285-47B5-95F1-6BD40F18D95C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6F08-63EA-48F5-8C58-A9C28742E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Firelight content.png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963" y="274638"/>
            <a:ext cx="5680075" cy="1477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057400"/>
            <a:ext cx="5029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97B8DF11-B3B9-4737-AEE2-54932ECD8ADD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770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48400"/>
            <a:ext cx="5334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1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0A2C30EE-F509-4104-B1B2-DF33BAB98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39" r:id="rId1"/>
    <p:sldLayoutId id="2147484432" r:id="rId2"/>
    <p:sldLayoutId id="2147484440" r:id="rId3"/>
    <p:sldLayoutId id="2147484433" r:id="rId4"/>
    <p:sldLayoutId id="2147484434" r:id="rId5"/>
    <p:sldLayoutId id="2147484435" r:id="rId6"/>
    <p:sldLayoutId id="2147484436" r:id="rId7"/>
    <p:sldLayoutId id="2147484441" r:id="rId8"/>
    <p:sldLayoutId id="2147484442" r:id="rId9"/>
    <p:sldLayoutId id="2147484437" r:id="rId10"/>
    <p:sldLayoutId id="21474844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  <a:tileRect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20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800672" y="1295399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66800" y="-968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(September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143000"/>
            <a:ext cx="86106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r>
              <a:rPr lang="en-US" sz="30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Pesan</a:t>
            </a:r>
            <a:r>
              <a:rPr lang="en-US" sz="30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n-US" sz="30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dari</a:t>
            </a:r>
            <a:r>
              <a:rPr lang="en-US" sz="30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General Manager,</a:t>
            </a:r>
          </a:p>
          <a:p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just"/>
            <a:endParaRPr lang="en-US" sz="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Kita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memasuki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awal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musim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PENGHUJAN,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maka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alasan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keamanan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menganjurkan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agar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pengguna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Swimming Pool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selalu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waspada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terhadap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kondisi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cuaca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jangan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berenang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atau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disekitar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Swimming Pool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saat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CUACA MENDUNG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atau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HUJAN TURUN.</a:t>
            </a:r>
          </a:p>
          <a:p>
            <a:pPr algn="just"/>
            <a:endParaRPr lang="en-US" sz="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Selain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itu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 AIR HUJAN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sangat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berdampak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buruk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juga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terhadap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kualitas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air Swimming Pool,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namun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berupaya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menjaganya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agar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tetap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dalam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kondisi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baik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.</a:t>
            </a:r>
            <a:endParaRPr lang="en-US" sz="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r>
              <a:rPr lang="en-US" sz="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senantiasa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berupaya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berharap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agar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seluruh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Resident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tetap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merasa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AMAN &amp; NYAMAN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tinggal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Cambridge Condominium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jika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masukan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kebaikan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bagi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seluruh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Resident,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harap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menghubungi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menyampaikannya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kepada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Management.</a:t>
            </a:r>
          </a:p>
          <a:p>
            <a:pPr algn="just"/>
            <a:endParaRPr lang="en-US" sz="1000" dirty="0" smtClean="0">
              <a:latin typeface="Brush Script MT" pitchFamily="66" charset="0"/>
            </a:endParaRPr>
          </a:p>
          <a:p>
            <a:pPr algn="just"/>
            <a:r>
              <a:rPr lang="en-US" sz="2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itchFamily="66" charset="0"/>
              </a:rPr>
              <a:t>Condominium Management </a:t>
            </a: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data:image/jpeg;base64,/9j/4AAQSkZJRgABAQAAAQABAAD/2wCEAAkGBhQSEBQUEhQVFBQVFxgVGBcXGB0fHBwaHBocHBggHR4cHyYfGhwkHBwcIC8gJCcqLCwsHR4xNTAqNSYsLCkBCQoKDgwOGg8PGiwkHiUzLy01LDQtNCorLCwsLCwsLzUtNCwsLywsMCwsLCw0LCkvLCwsKSksLC8sKSwsLCwsLP/AABEIALwAvAMBIgACEQEDEQH/xAAcAAACAgMBAQAAAAAAAAAAAAAABwUGAQQIAwL/xABQEAACAQMCBAMDBggHDgcBAAABAgMABBESIQUGBzETQVEiYXEUMoGRobEINUJyc7KzwSMzNlJ0w9EVJCY0RVNig4SToqO00hYlVIKSwuEX/8QAGgEBAAMBAQEAAAAAAAAAAAAAAAIDBAUBBv/EAC8RAAICAQMDAQYGAwEAAAAAAAECAAMRBBIxEyFBUQUUYXGBoSIyM5HB0SNSsTT/2gAMAwEAAhEDEQA/AHjRRRSIUUUUiFFFFIhRRXy0gAJPYb0ifVYqqcR6mWcWwcyn0QfvO1TfBOK/KLdJtJjDgkKx3xnbPx71UtqMcAy59PYi7mUgSQqO4lzBbwfxsqIfQnf6u9ULqFzrIJTbwPpVQNbqdyTvgEdsCqDbMokDSKWXOWGcFvprFdrgjbVE62l9kNanUsOPh5jYueqVvqCQpJMxIAwMDJ+P9lXCByVBYYJAJGc4PpmqLyBxXx5WCWkcESLkMFJJOR+UQPfV+xWmhmcbic/TEwaytK22KuMfHMzRWKM1pmKZorGawJATjIyPKkT6orGazSIUUUUiFFFFIhRVd4zz1a2zFHcl17qoJI8/hUB//S5p2K2Vo0hHmx7emQuw+kiqG1FanGe8116O5xuC9vU9h94waKqFtzTJawF+JFUldjoiTBOkAeQJzv559Kj+I9QLoRGWO1EcXk8zgE/BAQTXh1CAZP7eZ6ujtc4XHpnPY/L1l/NeckwUZYhR6k4qkci87z3k7xyqmAuoFQRjfzyTVN6i33i38gySqaUAztkDJ27Z3qqzVqtfUXvNFPs13vNLnGBn1jS4lzhawIHaVSDnAQ6icd8YqOl5ySaxuJ1hfw0Ugazp1nGMAjJA3xmozkLkqE26TzoJHkGVDbhV8gB9v0179TplisFjQBQ7qoA2GBvXhss6ZsOAMcT1aaBcKVyTnngfGUFeaWTa3ggh9Cqam/8Ak1NDjHL73dlHEZdBwpdsZJwPTIHelFwOxaW4hUKxBkXJAOMZ3p+zKdBC7nScfHG1Z9GC6tv4m32qVpdOnzznn/s56v7YRyuinKoxUH1wasvTOxEl9lgGCIxwRnfYD99bMPS67kYtI0ceok9ye5z5VceTeSPkLO7SCRnAGy4Ax9JzVFGls6gYjtNes19PQKK2WIxLUq4r6ryuJwiszHCqCSfcO9V7lPmk3rzsBpjRgsfqdskn3n0rtF1UhT5nyy1MylxwJZTVc505sNjGjCMOXYqMnAGBnJ23r3vuc7WPWDMrNGpZlU5OxAx8ckDFVXj3PSvaxTrbK2ZHRPG3xgbkAfVVF1yhSA3ea9LpXZ1LJkftntNri/MM0vBflGfDkZhumRgeJp28+1aPSKUl7osSSRGSScn8ruTXtxjiLXHATK+NTMvzRgbSgDA+FUzgfMBtoLlU+fMERT6AatR+o/bWCy3bcjE9sf3OtTp+pprK1GDux8u4jIvupUCyeHCjzyFtACjAJzjufL31bIGYqNQAbAyB2B8x76V3SfhsTzSSsQZIwAqegPdv3fX601RW/TO9i728+JydfVXTZ0kHHJ9YUUUVqmCFFFFIlL6gWUMNnNIsaCSUhS+PaJJx3+FanSOzxbzSn8uQKPgo/tJq3cX4HFdKqTrrVTqAyRvjG+O/evfh/Do4EEcShEG4A7b96y9D/N1PE3+9j3U098k/aLjnXmaf5W0UcRQIQviCLU7DuSpIIxvtjzry4hy1LcQ/wFtKWyMy3LDxD+ap2RfXYfCmpisgVFtLuJ3NzJrr+mFFaAEfeUjp7ynNaNK0wUFwoGDntknNa0/SrxZXkluGy7FiEUeZ9Tn7qYNFTGmr2hSOwlR193UawHBM17K0EUaxr81FCj4Ci5sUkxrRX07jUAcfXWxRWjAxiY9xznzPJIlUeyAB7hiofgPNC3csyIjAQnTqONzkg4HptUxcyaUY+ik/ZVG6SLmGeQ/ly/uBP31SzEWKo85mmusNS9jcjH3klzZFI9zaqtwkMerLKXwznUuAANz2I+mvnmXqAls7RRxtNKoywHzV8/aIB8t+1Q3Mja+P2ifzVQ/tGP3Cofidrf2l1cyRxsVkYkuE1KV7j1x6VkstZSxX1xnnxOlTpkbYHx+XIHGcn1k7xjmyW44U0scTRsW0OMFhowdRBwNseflUD024LLJcLMpHhRMdQydyUIGB2Pcb1NWPMMl1wa7MoGpFZMgYBBG23015dLOMRorwEnxXYsBjyC5zn6Kq7PahY+JcN1WntVFx3x69pV+DcIF1xIxMSFaSQtj0BJ/cKsnUvhiW9raxRDCK74Gc9xk1HdPN+LN8Jj/xCrD1XtHkS3EaPIdbbIpb8n3A4qKIOg7Ad8y620jWVIT+EAH7GaBH+Dn0j9rVS5a5ce8lKIcBVLM3p6D6T++r/acvTPwQW+grKfyX2x/CZ39Nq9+QuTJbN5HlZDrULpXO2DnvXp05sdMjtgfzK11q01W7WG7ccfaLfgXFnsroPjdGKOvuzhhT3tLtZEV0OVYBgR6GqvxTp1bTXDzyNIuvcqrKFz5ntnf4178S4pb8JtkUK5UkhFBJOe53J2FaNOjafdvP4Zk1t1esKdIHfxLPmiqRydzvLe3ToyKkaxlgBknOoDc/uxV1LY71rrtWxdy8TmXUPS+x+Z9UVC8Q5ttYThpVLdtK+0xPpgVKwS6lBwVyM4PcfGphwTgGQZGUZInrisYrNFSkJjFZoopEKKKKRCiiikSI5rufDsblvMRPj46SB9tKbgHO09rB4FuiElixYgscnA7Aj0p03VokqFJFDo2xU7g/Gvi24bFGMJGi/BQKyXUO7hlbE6Gm1VdVRR03ZOfhKFDw+aXjiysj6EQZk0kLnwcbHt85vKvKTlriviSqJspJlS7P+T5YGNjj0pl4op7qp5J5zPPf3GMKOwA7jPEgODcpRw2RtSdQcNrb1Ld/hjsPhWry/wBPILSUSq0juMgFiMDIwdgBnY+dWmiruinbtxxKPebfxDd+bn4zQsOAwQsWiiRGOcsBvv33rexURcc0wpdpasT4rjI227EjJ9TjtUJa8zTPxl7UlRDGp2A3J0Kdz8WPbFeGxE7D1xPRRbZlj4Ge/pLnisGqrzD1EgtnMYBlkGxVewPoT6+6jlDnxb2RozH4bhdYGc5UEA/USPrrzr17tme8990u6fV29pWOJ8Jv7q9fVqWBJ/ZMjaV0q+2B3bYd8VvdX/4q2/Pb9UVVOM8Tlk4iyvI7Kt1pVSTgAS4G3btVp6vn2Lb85/uFc7cGqsxn6zuKjLfRnHB4HwkX0ocLdTMxwBDkk/nCtDnHnJ7qYiN2WFfZUAkavefj5VXre+eNXVDgSLpb4ZzivOGUqwZe6kEfEVj656YrE6fui9dr27nx+0ZvT7kfwwLm4X2yMoh/JHqf9L7qYNQPKPMy3kIbYSLgOvofX4Gp6u5p1Raxs4nyOssse09Xn09JmisZozWiZJmisZozSJmisZrNIhRRRSIUUVgmkTNFYzRmkTNYozRmkRPdQGccTkeP50SRyZHljG/1kVt8ncQFxxl5u2uJm+B0xg/Uc1NnhDScanLxsYWtyhYg6ckJtntnv9VRfJ3J1xBfS642WIRyxrISuDkrpwM53Az2rkdNxbuHGZ9J1qjpyhIyEH3nhbtGk8y8Oja5mbOuaXGhNyWI2Hc+fn761elw/wDMT+ik/WSpHgnJHEIWkiWRYoXOHcEElfdtkHFS/KXIElndGYyqy6WTSFOcEgjfPfYUrqsLq23GD9Is1FKVWJvByO3JJ+fj6Re3JzxN/wCmN+3NXPq/822+L/cKkF6XR/KDOZnJMxm0gDGS5fHwyasHHeVobzR44YhM4AYjvjvj4VNdM+x19TK7dfT1qnGcKO/7RX9OuBx3N0fFGVjUPp8ic4GfdWeoXLXyWfWgxFKSR6BvMfvFNDgvKtvaEmCPSWGCdTEkd/MmpKa2VxhlDAb7jNSXRDpbDz6ypvapGo6q528YiH5d4pNbTCSJWbyZQCQw9NqeXDr8TRLIoIDDOGBBHuINe6W6r2UD4CvvFX6eg0jGczJrdYuqIbbg/ORnMt20VncSIdLpE7KdtiBsd9qQg6pcT/8AVH/dxf8AZXQ3ELFZonifOmRSrYODgjBwaTHU/kC14fbRSW4kDPKEOty3s6GPn7wK72garOxxkn4TiahWxuUyvt1T4ng/30f93F/2VbeonPl3bXVukNx4avbxOy6UOWYnJ9pSd8V8dOem9pfWImnEmsvIp0uQMK2BtU3z1z0OH3MVutrFMPCQh3bBAyVx8w57Vosao3BK0yRnI7CVqrBMsYxoDlVPqAfsr1qpc8c+Lw6CNtGuWX+LjzgbAaiT/NGR9YqgWXXe4DjxoImjyNQTUGC+ZGSQxx5bZrnV6S2xdyjtNLXIpwY7KKqnOPO3yOyS6iRZg5TALFRhhkHIBqk8R65SCOHwYI/EYapQzEqvtEBQQASSoBJ8sjY15XpbbBlRPWtVeY4a+JpAqljsACT8BURylzKl/apOg06sqynurA4YfvHuIqR4jYrNDJE+dMiMjaTg4YYOD5HfvVBXa21pZnIyIheN9Tr65nke2lkjhXJRY17IPymOCd+5zsKYHSbniW9jkiuG1zRYYPgAshzjOMDIO23ur1seW7TgsNzK83sSrpHiY1bA4RcbuTnYd6p/Qi0Y3U8mCEWIJ7ss2QPiAv211rOlZSxRcAYwfWY13q4yeY7TShi52vDx/wCSmc+B8paPw9CfNwds6dX203q564nxNbbmCWd8lYrl2IHfsR++s2irD7xjPY/vLb224PxnQuKKVnKHWJ7m8WG4iSNJSRGyk5VvINnY59dt8bVI859TpLG+W2WBZAyRsXLlSNbMvbSc4x61SdJaG2Y78yYtUjdGFil71e5lubOO3NtKYi7uG9lTkBQR84GtrqF1DfhrQhIVl8VWJ1OVxjHopz3qqdX+IGew4bMQFMo8TSDkDXGrYztnv3q3S0HqIzDsZC1xtYA9xGRyTfyT8OtpZW1yPErM2AMnzOBgD6KnKofBeZo7DgFrPICcRIqqO7MewH3/AABqmDrtda8+BBp/mZbP/wAu3/DXg0llrMUHbJnpuVAN0d9FVObntTwo38SasJnw2OMMDhlJAPY1T5+uDfJA6wILhnZQmosqoAPaY4BOScAe471Wmltf8o84kmtReTG5RVR6ec8/3ShcsoSaIgOoO2GzpYeeDgj4g1bapdGRircyasGGRCln14/xK3/pA/ZyUzaWfXj/ABK3/pA/ZyVo0X66yu79Mzf6K/ipf0sv61UjrWP/ADOL9DH+u9Xfop+Kl/Sy/rVSOtf4zi/Qx/rvWyn/ANjfWU2foj6S88+cm2t1HHPdXDW4ij0BtShQDufnDudvqFLTn3jdhLHBDYR48E+1KE0ahggjfDHJw2SKkutF6z3lvCWxGkCOB5anZgWP0KB9frXh1G5fs7K1tYrfDTO3iO+dTMgQjv8AkqWIwu3Y++rtKu3ZuJOc4HgfOV2nduxJPmVyeWLLPl4Q+rI/dUTwbkeKXgdxetq8ZPEdCCcBYzhgR2OcNv8ACpXmL+TFn+cn3mo3gnOsMfAbmyYkTt4qIuknKynJOewxqbufIVJN/T/B/v8AbMNt3fi9JZ+g1yTBcp5CRWH0rg/dTTpVdBoT4V0/lrRfqXJ++mPx29eG2mljTxHjjZ1TtqKgnH04rmawZ1DATTQf8YlW6qcrz31vEluFJSQu2psbBSNtjkkn/wDap/RbmJo7h7FwAH1uuwDCRfnqSNzsCd+2k+W1T/T3qa1484umij0qJEC7DTvq3JOojb07iqX03Xx+PiRPmhrmb/2sGUfbItbK0ZarKbBwM/WUswLqy+Y/K534xwoXPH5YCcCS6Kkj07n7BXRFc9cT4mttzDJM+dMd0WbHp2P2GqfZ+cvt5xJ6nGBn1nlz9y+nDeIosGrwwscyAkkghjkZO5GVzv61I9WGzxmI+sNuf+N60+o3G4+IcTT5O2uPTFCrYO7FzkjPl7QH0GtnrDlOKo2Pm28JHxVnropuLV7/AM20/wATOcANjjIkx13+fZ/mP/8AWtbqR+KOEfok/YpUT1Q5whv5IDBqKxRkMWUr7TEZG/fGO/b0NSvUj8UcH/RJ+xSqqkZBSGGO5/mesclyPSWmy5VhvuBWS3EjRJHGsmoEAA6WXJztjBNUnmjiHDIuH/I7QfKJgyk3ATG4bJOsgasj2fZ23rZ5zvXXgPC4wSFkXLgeeldgfUZbOPUCvC95fs7fgSXGz3Vz4YUsclSWywUdlwobJ7/XUaVwQzE92OAPn5krDnsB45m5y9KTyzejyWRgPp0E/aTURyTyTHeWd7O7MDCMR4/nBdZJ9RgqPrqU5b/k1f8A6Q/clSfSL8U8R/Pk/YJUncolhX/b+p4qhiufSanQN/74ux5GKI/Uz/206KSvQP8Axm6/RR/rNTrrn+0P1z9P+TTp/wAghVP6mcoTcRt4o4GjVklEh8QkDGhl2wDvlhVwrBrJW5rYMvIlrKGGDKz085aksLIQTMjOHdsoSRhjkdwD9lV3qH03uL+8SaF4VVY1QhywOQzHyUjGD60yKKsXUOthsHJkTWCu0xedSunEl94UtuUE0aeGQ5wrLnI3AOCCTj4mq1D0SuDbMXki+VFl0jUxRUHcFtOSfowPtp0UVYmttRQoPEi1CMcmKHnjg8tpwCCCYoXjlAyhJXGpivcA/Nx5VV+CdM572yhuLZo8s0iOsjFcaXZQQQDkYAyPvpodWuDzXNiEgjaR/FU6VxnHmd62OlnCpbfhkcU6GOQPKSrdwGkYjt7iK1pqilG5SN26VGoM+Dxib/JPKy2FokAOpsl5HxjU57n4AYA9wFTzrkYPY1miuUzFiWPM1AADAiS5k6J3HjsbQwtCxyquxVkz5fNIIHkfTy23u/Tfp/8A3ORnlZXnkwGK50qo7KCQCfUnA+yrtRWmzWW2JsY9pUtKqdwhSo4j0imn4lNPI8XyeV5GwC3iDUpCnGnGQ2D3pr0VVVc9RJTzJugfmKPkvpBPBerNdNEY4TqQISS7fkkggaQO+Nzn6zN9UOn0t/4UtuU8VAVKudIZTv3AO4P3mmDRVp1dpsFme4kBSm3b4iZn6JT/ACWJUeHx9TNKzFtOCAFVSFJIHqQKsPN3Ty4urGxt43iD2yKjliwUkRqvs4UnuPMCmLRXp1lpIJPHeBQgBEXvGum8k/CLa11oLi2VSrb6CQCGBOM6TnvjYgbeVVfhPRO4aOX5Q8avoYQqrswDnszHAwvuAOadVGKLrLVUqD5zBpRjkxa8F6cXUXCruzd4S8z6kYFtI2Ue1lcj5vkD3rf5F5FnsrG6gleJnnZipQsQMxqgzlQe49KvdGKg2psYEHycz0VKOIvOmPT644dLM87xMJERR4ZY7qSTnUo23ph0UVXba1rb25k1UKMCZoooquShRRRSIUUUUieUt0inDMqk+pA++vlr6MMFLoGPZSwzv22pEfhJMRd2ZHcROf8AjFVvqbyQeHrZz/KJZpZ1LO7ncOoQjSe+N/MnGBSJ03LexqwVnRWPYFgD9Rr7luFX5zBfiQPvrmHnfk9ouG2XEZLmWee60l9ZzjUhdMHvsBjv79u1T3US/eblnhUkhLOXALE5J0o65JPc4HekR/m6TTq1Lp9cjH19qq/UjmqSy4ZLdWxjZ0aMDV7S+04U5wR5H1pa8bb/AAKtvzlH/OetG3/kVJ/SB+2SkRp9KubJuI2Hj3GgP4jp7AIGBjGxJq0PxWEHBljB9C4/tpQ9NWjHLE3i3LWkZkcNMvzlBZdl97fN23323qiNwrhptrr5NDf3sqh2F0V8OJMLqyfaJOO51AE0idK8WuXFtK8GlpBGxjzjSWx7OdwMZ99Vnp5xfiU5m/uikKBQnh+ERvnVrzh2/wBHHbzpd9JuJyPwPicTsWWKN9AJzpBjOQM9htX3+DP86/8Ahb/fLSI9aKKKRCiiikQooopEKKKKRCiikd1i6kX9jxHwbWfw4/CRsaEO51ZOWU+lIjxorX4fKWhjZtyyKT8SATWxSIUUUUiLDq70wueKzQPbyQII0ZWErODktkY0o1enVLprc8ShtEgeFTAGDeIzAHIUbaUb+b5gUy6KRFjzl0xubvhFjZRvAJbYRh2dnCHTEUOkhCTufMDavrifSmSfgVvYNJGLi39pXGox6sttnAbBDYzjb0NMyikRCw9BuINZvFLeJ7JBhgEkhhBLAuxGn2TjVgBe53NWaLpZdDl5+G+JB47S+IG1P4ePEVu+jVnA/m01KKRFbw/pHL/cJ+HTSxrKZfFV49TIDkEA5Ck5GR22znfFRXAulHFktHsZbyCKzbUWEOWds/k5KLhGPffONsEEirD1s5tueH2kElrJ4bPNoY6VO2gn8oHzFTnS/jU13wm2nuG1yyeJqbAGdMrqNhgfNApEqnIPS67srO/t5pLcm5j0xmNnOG0sp1akG247Z863OkHTa44Ubk3Dwv4wiC+EzHGjXnOpF/nDtmrnzXzAljZzXLjKxLnHqxICj6WIH01zdddXuLyu8qTuiKQSEjXQgJwoOVPfy1HekTqeiqF0n6hHiVo5n0ieAgSY2BUglWx5ZwR8QaVfM/WPiN1dSLYM8cMZbSsSBmKKca2ODtjfbYZ8+9InSNFLHox1Lk4ikkFyQbiEBwwwNaZwTgeYOAcbe0KsnUjnFeHWEkur+FYFIV8y57H4L3J91IlqopSdBebbq9+W/Kp3m8PwNGrG2rxdWMAd9I+qvHrD1SuLW4SysTplIVncKGbLH2UQHO589vMYpEcNFc9cn9WeIW3EEt+JM7pI6xssqBXj1HAYHA233znbt7+haRCuZ/wg/wAcf6iP72p5cQ6j2MN0lq8wM7usQRVYkMxAAYgYXuO9I38IL8cf6iP72pEZfUfqW3C7O1SFVaeaMEFvmoqquSR3JJOAPcfTdcw9buLQmOSZVaN/aUPEVDqMZ0NtnYjcZxkUyOofF+GW1tbNf2y3MxiCxJpGrAAz7R+auT3+w0pef+e7niVtEWtRBZxvpjIyQXCsMazgN7I7AeVIjc6jdSJbXhdpe2ej++HT+MUn2WjZu2RvkCl7xr8IC8ZIFt/DVwgMzlO8h7hQTso7e/evbnts8q8L/SIP+XJXnDyxb/8AhD5R4a+O0jP4mPa2mKYB8hpXGPjSJfrTqbLPy9LxCMItxDlHXGVDqy522OCrBseWa+OnvUO6veF31zN4fiW4kKaVIHsxaxkZOd/fVE5OP+CfE/05/VhqT6OvjgHFifITf9PSJY+kHUq54k90LrwgsKIw0KR3LZzknyFUvi/XDiNzcuvD0AjBOhVjLuVH5TfHvjG2a2fwcApkvw2NPhR6s9sZfOfdivWfqlZ2tw8fBOHq0r/wfiAEBiM40IuSw+r4UiWHpF1Xmv55LW8VRKFLo6jTkKQGVgT87fO3v7Y3r3G+uN5bcQuYWERiiMqINB1EhSI8nV2D6SduwNVrpPNIeZYjKNMjPcmRRt7RilLDHuby91EPCkueaTFIoZGu2LKexC5bB921IllPVziMfB47tvBZ5LpoVJTYoEJOQCN9Xn6U0+m3MEl9wu3uZtIkk8TVoGF9mV0GBk+Sil/+EHw6ODhtqkMaRp8pY6UUAZKOScD1O9W3ol+IrT/Xft5aRJrnflMcSs2tmkaJWZWLKAfmnIGD5Zx9VVJuWIOCcBu45XWYMsmWKadbONKLjLb9h3pls2Bk+W9c09SOcJuNcQS0tQWiSQpEv899w0h92M49F388UibfRtnhsOMXAB0rbgA+rKsjEfEAj66k/wAGuyVpL6QqCQkUYJH5LFy4+B0rn4CrseS14fy7dWyYaQ20rSMPy5Chz9HYDPkBVR/Bnl2vl9PBP1+IP3UiQvSQeDzLNGNhm5j+gPt+qKh+b+FXvEL/AInMWZ4bKS49pydCJG5ConlnSBsPie+8x01XVzTOR/nbtvo1NTk6hxBeEX+kAZglY4GNyCSfiT50iLT8Gb/KH+zf11Mfi3T6ye7F/JGRPGRKXBO+gbZXscAD6hS4/Bl/yh/s39dTqvoPEidCdOtWTPpqGKRObeZ7xePcejFormM+HHqwQdCEl3PmoAPn6D1rpquXufuVW4DfQNaTybr4iMdmBU+0DpwCp9MbjY10zw668WGOTGNaK+PTUAf30ic39beGS2nGflKEr42iaN/R00g496lVP01Xo5brjnE08T25ZmVWKjCpGPnHHkqjJ7/fXVfF+CwXUfh3ESSpnOlwCM+o9DWtwTlO0syxtreOItsxVQCR5b98UiI38Ii1ZL+3Yj+DMAVfT2WOoZ+kfWKiupPUUcTt4Ire3eK3tgC5IHzyNKgadgoGcb5OTsMV0dxngUF0gjuYklQHIDjOD6j0rWi5Qs1g8BbaEQ6tRj0DSWHYkeZ99IiP52kB5U4Xj/OgfSElB+2paD+RA+L/APUvTdflS0aFYTbxGJGLrGUGlWOckDyJ1Hf3mvU8At/A+T+DH4H+a0jT3z27d96REf0/sml5V4oqjJ8R2wP9GOJj9gNUTlfmm7jgnsLUBlvPYYaSW3GlsHyGnOT6Zrq7hnBobZWSCJIlY6iEUAE4AycdzgAfRWlw/k2yhkaWK2hjkcEFlQA4b5w92fOkRE9F7V5bXjEcf8Y9ppT84rIB9tRHS/n+LhTXLyQNK7oFjxgYYZ2JO6qcjJAPbsa6V4Vy5bWxY28EcJYBSUUDIHYHHkMmtU8j2Pj+P8lh8bOrXoGdXr8aROf+lryHmaFpl0SNJcO6nbDNDK2N/jW9y5/LD/aJ/wBm9PscsWvj/KPk8XjatXiaRq1YxnPfONqxFyvarMJ1t4hNkt4gUaskEE59SCfrpEW34SX+I239I/q2qy9EvxFaf679vLVr4nwaG5ULPEkqqcgOAQD2yM17WFhHDGI4kWONc4VRgDJJOB8STSJUOsnHWteETshw8umFT6az7WPfoDYPriuauWeaZ7CYzWxVZCpTUy5wCQTjPbsN/wC012BxPhMNwoSeNJVB1BXGRkee/nvUb/4DsP8A0cH+7FIi76Q87XfFWu4bt1ZRCAAFAwWJUnbvS15Z5quOA3t1H4etsNC6P7I1K3sP5ntkjyIb4GumeGcuW1szNBBHEzAKxRQCQNwDivDjHJ1ndsHubaKVwMBmUZx6Z9KREz+D5weSa/uL1/mIjJn1kkIY4+C5z+cKbnUj8UX39Hk/VNTfD+HRwRrHCixxrsFUYA+gV9XlokqNHIodHBVlYZBB7gjzFIiU/Bm/yh/s39dUP1akueH8djutTvGWSaIMx0+zhZEGSce/AGA9PrhfAbe21fJ4Y4teNWhQM47Zx3xk198W4NDcp4dxEkqd9LqCM+u/Y0iczc580y8f4hbpDD4ZwIo0LajknLMxA7Dv22AJrqCzthHGkY7IqoPgowPuqM4LyfZ2jFra3iiYjBZVGcemamaRP//Z"/>
          <p:cNvSpPr>
            <a:spLocks noChangeAspect="1" noChangeArrowheads="1"/>
          </p:cNvSpPr>
          <p:nvPr/>
        </p:nvSpPr>
        <p:spPr bwMode="auto">
          <a:xfrm>
            <a:off x="0" y="-852488"/>
            <a:ext cx="1790700" cy="1790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http://kabarnet.files.wordpress.com/2012/08/tarif-listrik-naik.jpg?w=236"/>
          <p:cNvSpPr>
            <a:spLocks noChangeAspect="1" noChangeArrowheads="1"/>
          </p:cNvSpPr>
          <p:nvPr/>
        </p:nvSpPr>
        <p:spPr bwMode="auto">
          <a:xfrm>
            <a:off x="63500" y="-136525"/>
            <a:ext cx="2247900" cy="2247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4" name="Picture 10" descr="http://t2.gstatic.com/images?q=tbn:ANd9GcSnFWIkso-u18opsY1DFz4cQG3OJjqY6uBJWiUtfRvBJ9bvXEuJQ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1219200"/>
            <a:ext cx="3436270" cy="3962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5" name="Picture 14" descr="http://kabarnet.files.wordpress.com/2012/08/tarif-listrik-naik.jpg?w=23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032361">
            <a:off x="6125370" y="4174532"/>
            <a:ext cx="2792104" cy="2166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6" name="Subtitle 2"/>
          <p:cNvSpPr txBox="1">
            <a:spLocks/>
          </p:cNvSpPr>
          <p:nvPr/>
        </p:nvSpPr>
        <p:spPr>
          <a:xfrm>
            <a:off x="3181092" y="2667000"/>
            <a:ext cx="5658108" cy="16764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Maka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, 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k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enaikan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Tarif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Tenaga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Listrik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TAHAP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III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dimulai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1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Agustus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lin Sans FB Demi" pitchFamily="34" charset="0"/>
              </a:rPr>
              <a:t> 2013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dan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akan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tampak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Pada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Lembar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Tagihan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yang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akan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kami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kirimkan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pada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Berlin Sans FB Demi" pitchFamily="34" charset="0"/>
              </a:rPr>
              <a:t>awal</a:t>
            </a:r>
            <a:r>
              <a:rPr lang="en-US" sz="2000" b="1" dirty="0" smtClean="0">
                <a:solidFill>
                  <a:srgbClr val="FFFF00"/>
                </a:solidFill>
                <a:latin typeface="Berlin Sans FB Demi" pitchFamily="34" charset="0"/>
              </a:rPr>
              <a:t> September 2013</a:t>
            </a:r>
            <a:endParaRPr lang="en-US" sz="3000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erlin Sans FB Demi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181092" y="1524000"/>
            <a:ext cx="6115308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Sehubungan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dengan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telah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di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tetapkannya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kenaikan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Tarif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Tenaga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Listrik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(TTL)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2013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Melalui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Peraturan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Menteri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No. 30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tahun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</a:rPr>
              <a:t> 2013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-95508" y="4876800"/>
            <a:ext cx="6039108" cy="1828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Himbauan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dari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Pimpinanan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PLN Kota Medan </a:t>
            </a: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adalah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untuk</a:t>
            </a:r>
            <a:r>
              <a:rPr lang="en-US" sz="2000" b="1" dirty="0" smtClean="0">
                <a:latin typeface="Berlin Sans FB Demi" pitchFamily="34" charset="0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tetap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MENGHEMAT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Penggunaan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</a:t>
            </a: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Listrik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,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khususnya</a:t>
            </a:r>
            <a:r>
              <a:rPr lang="en-US" sz="2000" b="1" dirty="0" smtClean="0">
                <a:latin typeface="Berlin Sans FB Demi" pitchFamily="34" charset="0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Berlin Sans FB Demi" pitchFamily="34" charset="0"/>
              </a:rPr>
              <a:t>saat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 WAKTU BEBAN </a:t>
            </a: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PUNCAK (18.00 – </a:t>
            </a:r>
            <a:r>
              <a:rPr lang="en-US" sz="2000" b="1" dirty="0" smtClean="0">
                <a:latin typeface="Berlin Sans FB Demi" pitchFamily="34" charset="0"/>
              </a:rPr>
              <a:t>22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Berlin Sans FB Demi" pitchFamily="34" charset="0"/>
              </a:rPr>
              <a:t>.00) </a:t>
            </a:r>
            <a:endParaRPr kumimoji="0" lang="en-US" sz="2000" b="1" i="0" strike="noStrike" kern="1200" cap="none" spc="0" normalizeH="0" baseline="0" noProof="0" dirty="0" smtClean="0">
              <a:ln>
                <a:noFill/>
              </a:ln>
              <a:uLnTx/>
              <a:uFillTx/>
              <a:latin typeface="Berlin Sans FB Demi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000" dirty="0" smtClean="0">
              <a:solidFill>
                <a:srgbClr val="FF0000"/>
              </a:solidFill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9"/>
          <p:cNvGrpSpPr/>
          <p:nvPr/>
        </p:nvGrpSpPr>
        <p:grpSpPr>
          <a:xfrm>
            <a:off x="762000" y="200025"/>
            <a:ext cx="7696200" cy="1231900"/>
            <a:chOff x="762000" y="200025"/>
            <a:chExt cx="7696200" cy="1231900"/>
          </a:xfrm>
        </p:grpSpPr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21" name="Round Diagonal Corner Rectangle 20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ound Diagonal Corner Rectangle 21"/>
              <p:cNvSpPr/>
              <p:nvPr/>
            </p:nvSpPr>
            <p:spPr>
              <a:xfrm>
                <a:off x="947737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19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908489" y="755650"/>
              <a:ext cx="53559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ambria" pitchFamily="18" charset="0"/>
                </a:rPr>
                <a:t>INFORMASI TENTANG </a:t>
              </a:r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TARIF LISTRIK</a:t>
              </a:r>
              <a:endParaRPr lang="id-ID" dirty="0"/>
            </a:p>
          </p:txBody>
        </p:sp>
      </p:grp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762000" y="200025"/>
            <a:ext cx="7696200" cy="1231900"/>
            <a:chOff x="762000" y="200025"/>
            <a:chExt cx="7696200" cy="12319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26" name="Round Diagonal Corner Rectangle 25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ound Diagonal Corner Rectangle 26"/>
              <p:cNvSpPr/>
              <p:nvPr/>
            </p:nvSpPr>
            <p:spPr>
              <a:xfrm>
                <a:off x="990600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5334000" y="755650"/>
              <a:ext cx="17399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  <a:latin typeface="Cambria" pitchFamily="18" charset="0"/>
                </a:rPr>
                <a:t>REMINDER</a:t>
              </a:r>
              <a:endParaRPr lang="id-ID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447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PENGHEMATAN PENGGUNAAN</a:t>
            </a:r>
          </a:p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LISTRIK &amp;AIR</a:t>
            </a:r>
            <a:endParaRPr lang="en-US" sz="1200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840" y="2577152"/>
            <a:ext cx="8534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Berlin Sans FB Demi" pitchFamily="34" charset="0"/>
              </a:rPr>
              <a:t>Seluruh</a:t>
            </a:r>
            <a:r>
              <a:rPr lang="en-US" sz="2000" dirty="0" smtClean="0">
                <a:latin typeface="Berlin Sans FB Demi" pitchFamily="34" charset="0"/>
              </a:rPr>
              <a:t> RESIDENT </a:t>
            </a:r>
            <a:r>
              <a:rPr lang="en-US" sz="2000" dirty="0" err="1" smtClean="0">
                <a:latin typeface="Berlin Sans FB Demi" pitchFamily="34" charset="0"/>
              </a:rPr>
              <a:t>dimohon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MENGINGATKAN DRIVER-</a:t>
            </a:r>
            <a:r>
              <a:rPr lang="en-US" sz="2000" dirty="0" err="1" smtClean="0">
                <a:latin typeface="Berlin Sans FB Demi" pitchFamily="34" charset="0"/>
              </a:rPr>
              <a:t>nya</a:t>
            </a:r>
            <a:r>
              <a:rPr lang="en-US" sz="2000" dirty="0" smtClean="0">
                <a:latin typeface="Berlin Sans FB Demi" pitchFamily="34" charset="0"/>
              </a:rPr>
              <a:t>  agar </a:t>
            </a:r>
            <a:r>
              <a:rPr lang="en-US" sz="2000" dirty="0" err="1" smtClean="0">
                <a:latin typeface="Berlin Sans FB Demi" pitchFamily="34" charset="0"/>
              </a:rPr>
              <a:t>turut</a:t>
            </a:r>
            <a:r>
              <a:rPr lang="en-US" sz="2000" dirty="0" smtClean="0">
                <a:latin typeface="Berlin Sans FB Demi" pitchFamily="34" charset="0"/>
              </a:rPr>
              <a:t> MENGHEMAT PENGGUNAAN LISTRIK &amp; AIR.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Contoh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saat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mencuci</a:t>
            </a:r>
            <a:r>
              <a:rPr lang="en-US" sz="2000" dirty="0" smtClean="0">
                <a:latin typeface="Berlin Sans FB Demi" pitchFamily="34" charset="0"/>
              </a:rPr>
              <a:t> Mobil, </a:t>
            </a:r>
            <a:r>
              <a:rPr lang="en-US" sz="2000" dirty="0" err="1" smtClean="0">
                <a:latin typeface="Berlin Sans FB Demi" pitchFamily="34" charset="0"/>
              </a:rPr>
              <a:t>menggunakan</a:t>
            </a:r>
            <a:r>
              <a:rPr lang="en-US" sz="2000" dirty="0" smtClean="0">
                <a:latin typeface="Berlin Sans FB Demi" pitchFamily="34" charset="0"/>
              </a:rPr>
              <a:t> Toilet : 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Nyalakan</a:t>
            </a:r>
            <a:r>
              <a:rPr lang="en-US" sz="2000" dirty="0" smtClean="0">
                <a:latin typeface="Berlin Sans FB Demi" pitchFamily="34" charset="0"/>
              </a:rPr>
              <a:t> LAMPU </a:t>
            </a:r>
            <a:r>
              <a:rPr lang="en-US" sz="2000" dirty="0" err="1" smtClean="0">
                <a:latin typeface="Berlin Sans FB Demi" pitchFamily="34" charset="0"/>
              </a:rPr>
              <a:t>seperlunya</a:t>
            </a:r>
            <a:r>
              <a:rPr lang="en-US" sz="2000" dirty="0" smtClean="0">
                <a:latin typeface="Berlin Sans FB Demi" pitchFamily="34" charset="0"/>
              </a:rPr>
              <a:t>,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gunakan</a:t>
            </a:r>
            <a:r>
              <a:rPr lang="en-US" sz="2000" dirty="0" smtClean="0">
                <a:latin typeface="Berlin Sans FB Demi" pitchFamily="34" charset="0"/>
              </a:rPr>
              <a:t> Air </a:t>
            </a:r>
            <a:r>
              <a:rPr lang="en-US" sz="2000" dirty="0" err="1" smtClean="0">
                <a:latin typeface="Berlin Sans FB Demi" pitchFamily="34" charset="0"/>
              </a:rPr>
              <a:t>secukupnya</a:t>
            </a:r>
            <a:r>
              <a:rPr lang="en-US" sz="2000" dirty="0" smtClean="0">
                <a:latin typeface="Berlin Sans FB Demi" pitchFamily="34" charset="0"/>
              </a:rPr>
              <a:t>.</a:t>
            </a:r>
            <a:endParaRPr lang="en-US" sz="1000" dirty="0" smtClean="0">
              <a:latin typeface="Berlin Sans FB Demi" pitchFamily="34" charset="0"/>
            </a:endParaRPr>
          </a:p>
          <a:p>
            <a:pPr algn="ctr"/>
            <a:endParaRPr lang="en-US" sz="1000" dirty="0" smtClean="0">
              <a:latin typeface="Berlin Sans FB Demi" pitchFamily="34" charset="0"/>
            </a:endParaRPr>
          </a:p>
          <a:p>
            <a:pPr algn="ctr"/>
            <a:r>
              <a:rPr lang="en-US" sz="2000" dirty="0" smtClean="0">
                <a:latin typeface="Berlin Sans FB Demi" pitchFamily="34" charset="0"/>
              </a:rPr>
              <a:t>Driver </a:t>
            </a:r>
            <a:r>
              <a:rPr lang="en-US" sz="2000" dirty="0" err="1" smtClean="0">
                <a:latin typeface="Berlin Sans FB Demi" pitchFamily="34" charset="0"/>
              </a:rPr>
              <a:t>harus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menyadari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bahwa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Listrik</a:t>
            </a:r>
            <a:r>
              <a:rPr lang="en-US" sz="2000" dirty="0" smtClean="0">
                <a:latin typeface="Berlin Sans FB Demi" pitchFamily="34" charset="0"/>
              </a:rPr>
              <a:t> &amp; Air yang </a:t>
            </a:r>
            <a:r>
              <a:rPr lang="en-US" sz="2000" dirty="0" err="1" smtClean="0">
                <a:latin typeface="Berlin Sans FB Demi" pitchFamily="34" charset="0"/>
              </a:rPr>
              <a:t>digunakan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apapun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area Condominium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sesungguhnya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tidaklah</a:t>
            </a:r>
            <a:r>
              <a:rPr lang="en-US" sz="2000" dirty="0" smtClean="0">
                <a:latin typeface="Berlin Sans FB Demi" pitchFamily="34" charset="0"/>
              </a:rPr>
              <a:t> GRATIS </a:t>
            </a:r>
            <a:r>
              <a:rPr lang="en-US" sz="2000" dirty="0" err="1" smtClean="0">
                <a:latin typeface="Berlin Sans FB Demi" pitchFamily="34" charset="0"/>
              </a:rPr>
              <a:t>namun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dibayar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bersama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oleh</a:t>
            </a:r>
            <a:r>
              <a:rPr lang="en-US" sz="2000" dirty="0" smtClean="0">
                <a:latin typeface="Berlin Sans FB Demi" pitchFamily="34" charset="0"/>
              </a:rPr>
              <a:t> Resident.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Sepatutnya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mereka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tahu</a:t>
            </a:r>
            <a:r>
              <a:rPr lang="en-US" sz="2000" dirty="0" smtClean="0">
                <a:latin typeface="Berlin Sans FB Demi" pitchFamily="34" charset="0"/>
              </a:rPr>
              <a:t>, </a:t>
            </a:r>
            <a:r>
              <a:rPr lang="en-US" sz="2000" dirty="0" err="1" smtClean="0">
                <a:latin typeface="Berlin Sans FB Demi" pitchFamily="34" charset="0"/>
              </a:rPr>
              <a:t>karena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sebagian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Driver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masih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sering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terlihat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kurang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memperdulikan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hal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ini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walaupun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Pengumuman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Peringatan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telah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Berlin Sans FB Demi" pitchFamily="34" charset="0"/>
              </a:rPr>
              <a:t>dipasang</a:t>
            </a:r>
            <a:r>
              <a:rPr lang="en-US" sz="2000" dirty="0" smtClean="0">
                <a:solidFill>
                  <a:srgbClr val="FFFF00"/>
                </a:solidFill>
                <a:latin typeface="Berlin Sans FB Demi" pitchFamily="34" charset="0"/>
              </a:rPr>
              <a:t>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ucapkan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Terima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kasih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atas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Kepeduliannya</a:t>
            </a:r>
            <a:r>
              <a:rPr lang="en-US" sz="2000" dirty="0" smtClean="0">
                <a:latin typeface="Berlin Sans FB Demi" pitchFamily="34" charset="0"/>
              </a:rPr>
              <a:t>  &amp; </a:t>
            </a:r>
            <a:r>
              <a:rPr lang="en-US" sz="2000" dirty="0" err="1" smtClean="0">
                <a:latin typeface="Berlin Sans FB Demi" pitchFamily="34" charset="0"/>
              </a:rPr>
              <a:t>Bantuannya</a:t>
            </a:r>
            <a:r>
              <a:rPr lang="en-US" sz="2000" dirty="0" smtClean="0">
                <a:latin typeface="Berlin Sans FB Demi" pitchFamily="34" charset="0"/>
              </a:rPr>
              <a:t>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endParaRPr lang="en-US" sz="2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4800" y="1437144"/>
            <a:ext cx="8305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000" b="1" u="sng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Info INSIDE </a:t>
            </a:r>
            <a:r>
              <a:rPr lang="en-US" sz="2000" b="1" u="sng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/ News </a:t>
            </a:r>
            <a:r>
              <a:rPr lang="en-US" sz="2000" b="1" u="sng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of INSIDE </a:t>
            </a:r>
          </a:p>
          <a:p>
            <a:pPr>
              <a:defRPr/>
            </a:pPr>
            <a:endParaRPr lang="en-US" sz="1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info INSIDE yang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tampilkan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Info TV Channel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pada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bulan-bulan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sebelumnya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dapat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dilihat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kembali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0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u="sng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u="sng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Terutama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bagi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baru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diwajibkan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membaca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memahaminya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serta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mensosialisasikan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kepada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seluruh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keluarga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pekerja-pekerjanya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000" dirty="0" smtClean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Kerjasama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dalam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ini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sangat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hargai</a:t>
            </a:r>
            <a:endParaRPr lang="en-US" sz="20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152" y="4540984"/>
            <a:ext cx="83058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Please visit our </a:t>
            </a: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website at 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2000" u="sng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To update previous and current events, You are required to pass on every detail of Information to your family members as well as to your private workers (</a:t>
            </a:r>
            <a:r>
              <a:rPr lang="en-US" sz="2000" dirty="0" err="1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i.e</a:t>
            </a: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maids, drivers etc).</a:t>
            </a:r>
          </a:p>
          <a:p>
            <a:pPr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Your COOPERATION on this matter is highly appreciated.</a:t>
            </a:r>
            <a:endParaRPr lang="en-US" sz="2000" dirty="0">
              <a:solidFill>
                <a:srgbClr val="FFFF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200025"/>
            <a:ext cx="7696200" cy="1231900"/>
            <a:chOff x="914400" y="4822208"/>
            <a:chExt cx="7696200" cy="1232848"/>
          </a:xfrm>
        </p:grpSpPr>
        <p:sp>
          <p:nvSpPr>
            <p:cNvPr id="26" name="Round Diagonal Corner Rectangle 25"/>
            <p:cNvSpPr/>
            <p:nvPr/>
          </p:nvSpPr>
          <p:spPr>
            <a:xfrm>
              <a:off x="914400" y="5341720"/>
              <a:ext cx="7253288" cy="7133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003300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rPr>
                <a:t>.……………  </a:t>
              </a: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7" name="Round Diagonal Corner Rectangle 26"/>
            <p:cNvSpPr/>
            <p:nvPr/>
          </p:nvSpPr>
          <p:spPr>
            <a:xfrm>
              <a:off x="990600" y="5232098"/>
              <a:ext cx="7510463" cy="760998"/>
            </a:xfrm>
            <a:prstGeom prst="round2Diag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4300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08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7315200" y="4822208"/>
              <a:ext cx="1295400" cy="12185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2" name="Picture 2" descr="H:\GMTS\Logo Cambridge\CAMBRIDGE-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9488" y="354013"/>
            <a:ext cx="990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5334000" y="755650"/>
            <a:ext cx="173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00"/>
                </a:solidFill>
                <a:latin typeface="Cambria" pitchFamily="18" charset="0"/>
              </a:rPr>
              <a:t>REMINDER</a:t>
            </a:r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457200" y="1524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PROSEDURE KEADAAN DARURAT</a:t>
            </a:r>
            <a:endParaRPr lang="en-US" sz="1200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PENYELAMATAN MANDIRI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2667000"/>
            <a:ext cx="8534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Berlin Sans FB Demi" pitchFamily="34" charset="0"/>
              </a:rPr>
              <a:t>Diingatkan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kepada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seluruh</a:t>
            </a:r>
            <a:r>
              <a:rPr lang="en-US" sz="2000" dirty="0" smtClean="0">
                <a:latin typeface="Berlin Sans FB Demi" pitchFamily="34" charset="0"/>
              </a:rPr>
              <a:t> Resident, </a:t>
            </a:r>
            <a:r>
              <a:rPr lang="en-US" sz="2000" dirty="0" err="1" smtClean="0">
                <a:latin typeface="Berlin Sans FB Demi" pitchFamily="34" charset="0"/>
              </a:rPr>
              <a:t>Anggota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Keluarga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Tamu-tamunya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serta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Pekerjanya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melihat</a:t>
            </a:r>
            <a:r>
              <a:rPr lang="en-US" sz="2000" dirty="0" smtClean="0">
                <a:latin typeface="Berlin Sans FB Demi" pitchFamily="34" charset="0"/>
              </a:rPr>
              <a:t> TAYANGAN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RESIDENT INFO TV CHANNEL </a:t>
            </a:r>
            <a:r>
              <a:rPr lang="en-US" sz="2000" dirty="0" err="1" smtClean="0">
                <a:latin typeface="Berlin Sans FB Demi" pitchFamily="34" charset="0"/>
              </a:rPr>
              <a:t>mengenai</a:t>
            </a:r>
            <a:r>
              <a:rPr lang="en-US" sz="2000" dirty="0" smtClean="0">
                <a:latin typeface="Berlin Sans FB Demi" pitchFamily="34" charset="0"/>
              </a:rPr>
              <a:t> PROSEDUR KEADAAN DARURAT, agar </a:t>
            </a:r>
            <a:r>
              <a:rPr lang="en-US" sz="2000" dirty="0" err="1" smtClean="0">
                <a:latin typeface="Berlin Sans FB Demi" pitchFamily="34" charset="0"/>
              </a:rPr>
              <a:t>semua</a:t>
            </a:r>
            <a:r>
              <a:rPr lang="en-US" sz="2000" dirty="0" smtClean="0">
                <a:latin typeface="Berlin Sans FB Demi" pitchFamily="34" charset="0"/>
              </a:rPr>
              <a:t> MENGERTI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menjalankan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Prosedur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.</a:t>
            </a:r>
            <a:endParaRPr lang="en-US" sz="800" dirty="0" smtClean="0">
              <a:latin typeface="Berlin Sans FB Demi" pitchFamily="34" charset="0"/>
            </a:endParaRPr>
          </a:p>
          <a:p>
            <a:pPr algn="ctr"/>
            <a:endParaRPr lang="en-US" sz="800" dirty="0" smtClean="0">
              <a:latin typeface="Berlin Sans FB Demi" pitchFamily="34" charset="0"/>
            </a:endParaRPr>
          </a:p>
          <a:p>
            <a:pPr algn="ctr"/>
            <a:r>
              <a:rPr lang="en-US" sz="2000" dirty="0" smtClean="0">
                <a:latin typeface="Berlin Sans FB Demi" pitchFamily="34" charset="0"/>
              </a:rPr>
              <a:t>Hal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ingatkan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karena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baru-baru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telah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terjadi</a:t>
            </a:r>
            <a:r>
              <a:rPr lang="en-US" sz="2000" dirty="0" smtClean="0">
                <a:latin typeface="Berlin Sans FB Demi" pitchFamily="34" charset="0"/>
              </a:rPr>
              <a:t> GEMPA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ACEH TENGAH yang </a:t>
            </a:r>
            <a:r>
              <a:rPr lang="en-US" sz="2000" dirty="0" err="1" smtClean="0">
                <a:latin typeface="Berlin Sans FB Demi" pitchFamily="34" charset="0"/>
              </a:rPr>
              <a:t>getarannya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terasa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sampai</a:t>
            </a:r>
            <a:r>
              <a:rPr lang="en-US" sz="2000" dirty="0" smtClean="0">
                <a:latin typeface="Berlin Sans FB Demi" pitchFamily="34" charset="0"/>
              </a:rPr>
              <a:t> Medan,  </a:t>
            </a:r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juga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menyadari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adanya</a:t>
            </a:r>
            <a:r>
              <a:rPr lang="en-US" sz="2000" dirty="0" smtClean="0"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latin typeface="Berlin Sans FB Demi" pitchFamily="34" charset="0"/>
              </a:rPr>
              <a:t>baru</a:t>
            </a:r>
            <a:r>
              <a:rPr lang="en-US" sz="2000" dirty="0" smtClean="0">
                <a:latin typeface="Berlin Sans FB Demi" pitchFamily="34" charset="0"/>
              </a:rPr>
              <a:t> TINGGAL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beberapa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keluarga</a:t>
            </a:r>
            <a:r>
              <a:rPr lang="en-US" sz="2000" dirty="0" smtClean="0"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latin typeface="Berlin Sans FB Demi" pitchFamily="34" charset="0"/>
              </a:rPr>
              <a:t>sedang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berlibur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Condominium. Yang </a:t>
            </a:r>
            <a:r>
              <a:rPr lang="en-US" sz="2000" dirty="0" err="1" smtClean="0">
                <a:latin typeface="Berlin Sans FB Demi" pitchFamily="34" charset="0"/>
              </a:rPr>
              <a:t>mungkin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belum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pernah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membaca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Prosedur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tersebut</a:t>
            </a:r>
            <a:r>
              <a:rPr lang="en-US" sz="2000" dirty="0" smtClean="0">
                <a:latin typeface="Berlin Sans FB Demi" pitchFamily="34" charset="0"/>
              </a:rPr>
              <a:t>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Terima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kasih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telah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mengantisipasi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Keadaan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Darurat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, 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Semoga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Bermanfaat</a:t>
            </a:r>
            <a:endParaRPr lang="en-US" sz="2000" dirty="0" smtClean="0">
              <a:latin typeface="Berlin Sans FB Demi" pitchFamily="34" charset="0"/>
            </a:endParaRPr>
          </a:p>
          <a:p>
            <a:pPr algn="ctr"/>
            <a:endParaRPr lang="en-US" sz="2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1152" y="1801504"/>
            <a:ext cx="8229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PERUBAHAN &amp; INFORMASI TAMBAHAN, </a:t>
            </a:r>
            <a:r>
              <a:rPr lang="en-US" sz="2400" b="1" dirty="0" err="1">
                <a:latin typeface="Footlight MT Light" pitchFamily="18" charset="0"/>
              </a:rPr>
              <a:t>mengenai</a:t>
            </a:r>
            <a:r>
              <a:rPr lang="en-US" sz="40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400" b="1" dirty="0">
                <a:latin typeface="Footlight MT Light" pitchFamily="18" charset="0"/>
              </a:rPr>
              <a:t>  </a:t>
            </a:r>
            <a:r>
              <a:rPr lang="en-US" sz="2400" b="1" dirty="0" err="1">
                <a:latin typeface="Footlight MT Light" pitchFamily="18" charset="0"/>
              </a:rPr>
              <a:t>akan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segera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Seluruh</a:t>
            </a:r>
            <a:r>
              <a:rPr lang="en-US" sz="2400" b="1" dirty="0">
                <a:latin typeface="Footlight MT Light" pitchFamily="18" charset="0"/>
              </a:rPr>
              <a:t> Resident </a:t>
            </a:r>
            <a:r>
              <a:rPr lang="en-US" sz="2400" b="1" dirty="0" err="1">
                <a:latin typeface="Footlight MT Light" pitchFamily="18" charset="0"/>
              </a:rPr>
              <a:t>di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mohon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selalu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melihat</a:t>
            </a:r>
            <a:r>
              <a:rPr lang="en-US" sz="2400" b="1" dirty="0">
                <a:latin typeface="Footlight MT Light" pitchFamily="18" charset="0"/>
              </a:rPr>
              <a:t> Resident Info TV Channel </a:t>
            </a:r>
            <a:r>
              <a:rPr lang="en-US" sz="2400" b="1" dirty="0" err="1">
                <a:latin typeface="Footlight MT Light" pitchFamily="18" charset="0"/>
              </a:rPr>
              <a:t>ini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Keluhan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Ide-ide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kebaikan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bersama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menyurati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menghubungi</a:t>
            </a:r>
            <a:r>
              <a:rPr lang="en-US" sz="2400" b="1" dirty="0">
                <a:latin typeface="Footlight MT Light" pitchFamily="18" charset="0"/>
              </a:rPr>
              <a:t> Tenant Relations, Assistant Manager 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General Manager </a:t>
            </a:r>
            <a:r>
              <a:rPr lang="en-US" sz="2400" b="1" dirty="0" err="1">
                <a:latin typeface="Footlight MT Light" pitchFamily="18" charset="0"/>
              </a:rPr>
              <a:t>langsung</a:t>
            </a:r>
            <a:r>
              <a:rPr lang="en-US" sz="2400" b="1" dirty="0">
                <a:latin typeface="Footlight MT Light" pitchFamily="18" charset="0"/>
              </a:rPr>
              <a:t>. 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hal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belum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jelas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ingin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ditanyakan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bertanya</a:t>
            </a:r>
            <a:r>
              <a:rPr lang="en-US" sz="2400" b="1" dirty="0">
                <a:latin typeface="Footlight MT Light" pitchFamily="18" charset="0"/>
              </a:rPr>
              <a:t> LANGSUNG, </a:t>
            </a:r>
            <a:r>
              <a:rPr lang="en-US" sz="2400" b="1" dirty="0" err="1">
                <a:latin typeface="Footlight MT Light" pitchFamily="18" charset="0"/>
              </a:rPr>
              <a:t>karena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24 JAM.  </a:t>
            </a:r>
          </a:p>
          <a:p>
            <a:pPr marL="342900" indent="-342900" algn="r"/>
            <a:endParaRPr lang="en-US" sz="2400" dirty="0">
              <a:latin typeface="Brush Script Std" pitchFamily="50" charset="0"/>
            </a:endParaRPr>
          </a:p>
          <a:p>
            <a:pPr marL="342900" indent="-342900" algn="r"/>
            <a:r>
              <a:rPr lang="en-US" sz="2800" dirty="0">
                <a:latin typeface="Brush Script MT" pitchFamily="66" charset="0"/>
              </a:rPr>
              <a:t>Condominium </a:t>
            </a:r>
            <a:r>
              <a:rPr lang="en-US" sz="2800" dirty="0" smtClean="0">
                <a:latin typeface="Brush Script MT" pitchFamily="66" charset="0"/>
              </a:rPr>
              <a:t>Management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September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Teddy Sinaga\My Documents\YOGA PROGRAM\DSCF05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453214"/>
              </a:clrFrom>
              <a:clrTo>
                <a:srgbClr val="453214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352800" y="2514600"/>
            <a:ext cx="5791200" cy="4343400"/>
          </a:xfrm>
          <a:prstGeom prst="round2Diag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 rot="10800000">
            <a:off x="800672" y="1219201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66800" y="-968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(September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630031"/>
            <a:ext cx="8153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Rounded MT Bold" pitchFamily="34" charset="0"/>
              </a:rPr>
              <a:t>FAN LAO HUAN TONG QI QONG</a:t>
            </a:r>
          </a:p>
          <a:p>
            <a:pPr algn="ctr"/>
            <a:endParaRPr lang="en-US" dirty="0" smtClean="0">
              <a:latin typeface="Arial Rounded MT Bold" pitchFamily="34" charset="0"/>
            </a:endParaRPr>
          </a:p>
          <a:p>
            <a:pPr algn="ctr"/>
            <a:r>
              <a:rPr lang="en-US" sz="3000" b="1" dirty="0" smtClean="0">
                <a:solidFill>
                  <a:srgbClr val="FFFF66"/>
                </a:solidFill>
                <a:latin typeface="Californian FB" pitchFamily="18" charset="0"/>
              </a:rPr>
              <a:t>LATIHAN PEREMAJAAN &amp; ANTI PENUAAN</a:t>
            </a:r>
          </a:p>
          <a:p>
            <a:pPr algn="ctr"/>
            <a:endParaRPr lang="en-US" sz="2000" b="1" dirty="0" smtClean="0">
              <a:solidFill>
                <a:srgbClr val="FFFF66"/>
              </a:solidFill>
              <a:latin typeface="Californian FB" pitchFamily="18" charset="0"/>
            </a:endParaRPr>
          </a:p>
          <a:p>
            <a:pPr algn="ctr"/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( REJUVENATE )</a:t>
            </a:r>
            <a:endParaRPr lang="en-US" sz="3000" b="1" dirty="0">
              <a:solidFill>
                <a:srgbClr val="FFFF00"/>
              </a:solidFill>
              <a:latin typeface="Californian FB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70296" y="3303896"/>
            <a:ext cx="6623712" cy="32984"/>
          </a:xfrm>
          <a:prstGeom prst="line">
            <a:avLst/>
          </a:prstGeom>
          <a:ln>
            <a:solidFill>
              <a:srgbClr val="FFFF0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8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eddy Sinaga\My Documents\YOGA PROGRAM\DSCF051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453214"/>
              </a:clrFrom>
              <a:clrTo>
                <a:srgbClr val="453214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2514600"/>
            <a:ext cx="5791200" cy="4343400"/>
          </a:xfrm>
          <a:prstGeom prst="round2Diag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" y="381001"/>
            <a:ext cx="81534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 Rounded MT Bold" pitchFamily="34" charset="0"/>
              </a:rPr>
              <a:t>Kami</a:t>
            </a:r>
            <a:r>
              <a:rPr lang="en-US" sz="3200" b="1" dirty="0" smtClean="0">
                <a:latin typeface="Arial Rounded MT Bold" pitchFamily="34" charset="0"/>
              </a:rPr>
              <a:t> </a:t>
            </a:r>
            <a:r>
              <a:rPr lang="en-US" sz="3200" b="1" dirty="0" err="1" smtClean="0">
                <a:latin typeface="Arial Rounded MT Bold" pitchFamily="34" charset="0"/>
              </a:rPr>
              <a:t>akan</a:t>
            </a:r>
            <a:r>
              <a:rPr lang="en-US" sz="3200" b="1" dirty="0" smtClean="0">
                <a:latin typeface="Arial Rounded MT Bold" pitchFamily="34" charset="0"/>
              </a:rPr>
              <a:t> </a:t>
            </a:r>
            <a:r>
              <a:rPr lang="en-US" sz="3200" b="1" dirty="0" err="1" smtClean="0">
                <a:latin typeface="Arial Rounded MT Bold" pitchFamily="34" charset="0"/>
              </a:rPr>
              <a:t>membuka</a:t>
            </a:r>
            <a:r>
              <a:rPr lang="en-US" sz="3200" b="1" dirty="0" smtClean="0">
                <a:latin typeface="Arial Rounded MT Bold" pitchFamily="34" charset="0"/>
              </a:rPr>
              <a:t> </a:t>
            </a:r>
          </a:p>
          <a:p>
            <a:pPr algn="ctr"/>
            <a:endParaRPr lang="en-US" sz="1200" b="1" dirty="0" smtClean="0">
              <a:latin typeface="Arial Rounded MT Bold" pitchFamily="34" charset="0"/>
            </a:endParaRPr>
          </a:p>
          <a:p>
            <a:pPr algn="ctr"/>
            <a:r>
              <a:rPr lang="en-US" sz="3200" b="1" dirty="0" smtClean="0">
                <a:latin typeface="Arial Rounded MT Bold" pitchFamily="34" charset="0"/>
              </a:rPr>
              <a:t>FAN LAO HUAN TONG QI QONG</a:t>
            </a:r>
          </a:p>
          <a:p>
            <a:pPr algn="ctr"/>
            <a:endParaRPr lang="en-US" sz="800" dirty="0" smtClean="0">
              <a:latin typeface="Arial Rounded MT Bold" pitchFamily="34" charset="0"/>
            </a:endParaRPr>
          </a:p>
          <a:p>
            <a:pPr algn="ctr"/>
            <a:r>
              <a:rPr lang="en-US" sz="3000" b="1" dirty="0" smtClean="0">
                <a:solidFill>
                  <a:srgbClr val="FFFF66"/>
                </a:solidFill>
                <a:latin typeface="Californian FB" pitchFamily="18" charset="0"/>
              </a:rPr>
              <a:t>LATIHAN PEREMAJAAN &amp; ANTI PENUAAN</a:t>
            </a:r>
          </a:p>
          <a:p>
            <a:pPr algn="ctr"/>
            <a:endParaRPr lang="en-US" sz="800" b="1" dirty="0" smtClean="0">
              <a:solidFill>
                <a:srgbClr val="FFFF66"/>
              </a:solidFill>
              <a:latin typeface="Californian FB" pitchFamily="18" charset="0"/>
            </a:endParaRPr>
          </a:p>
          <a:p>
            <a:pPr algn="ctr"/>
            <a:r>
              <a:rPr lang="en-US" sz="3000" b="1" dirty="0" err="1" smtClean="0">
                <a:latin typeface="Californian FB" pitchFamily="18" charset="0"/>
              </a:rPr>
              <a:t>Khusus</a:t>
            </a:r>
            <a:r>
              <a:rPr lang="en-US" sz="3000" b="1" dirty="0" smtClean="0">
                <a:latin typeface="Californian FB" pitchFamily="18" charset="0"/>
              </a:rPr>
              <a:t> </a:t>
            </a:r>
            <a:r>
              <a:rPr lang="en-US" sz="3000" b="1" dirty="0" err="1" smtClean="0">
                <a:latin typeface="Californian FB" pitchFamily="18" charset="0"/>
              </a:rPr>
              <a:t>bagi</a:t>
            </a:r>
            <a:r>
              <a:rPr lang="en-US" sz="3000" b="1" dirty="0" smtClean="0">
                <a:latin typeface="Californian FB" pitchFamily="18" charset="0"/>
              </a:rPr>
              <a:t> Resident</a:t>
            </a:r>
          </a:p>
          <a:p>
            <a:pPr algn="ctr"/>
            <a:endParaRPr lang="en-US" sz="12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Peserta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minimal 10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Orang</a:t>
            </a:r>
            <a:endParaRPr lang="en-US" sz="30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r>
              <a:rPr lang="en-US" sz="3000" b="1" dirty="0" err="1" smtClean="0">
                <a:latin typeface="Californian FB" pitchFamily="18" charset="0"/>
              </a:rPr>
              <a:t>Dilaksanakan</a:t>
            </a:r>
            <a:r>
              <a:rPr lang="en-US" sz="3000" b="1" dirty="0" smtClean="0">
                <a:latin typeface="Californian FB" pitchFamily="18" charset="0"/>
              </a:rPr>
              <a:t> 3 kali / </a:t>
            </a:r>
            <a:r>
              <a:rPr lang="en-US" sz="3000" b="1" dirty="0" err="1" smtClean="0">
                <a:latin typeface="Californian FB" pitchFamily="18" charset="0"/>
              </a:rPr>
              <a:t>minggu</a:t>
            </a:r>
            <a:endParaRPr lang="en-US" sz="3000" b="1" dirty="0" smtClean="0">
              <a:latin typeface="Californian FB" pitchFamily="18" charset="0"/>
            </a:endParaRPr>
          </a:p>
          <a:p>
            <a:pPr algn="ctr"/>
            <a:r>
              <a:rPr lang="en-US" sz="2400" b="1" dirty="0" smtClean="0">
                <a:latin typeface="Californian FB" pitchFamily="18" charset="0"/>
              </a:rPr>
              <a:t>(</a:t>
            </a:r>
            <a:r>
              <a:rPr lang="en-US" sz="2400" b="1" dirty="0" err="1" smtClean="0">
                <a:latin typeface="Californian FB" pitchFamily="18" charset="0"/>
              </a:rPr>
              <a:t>Hari</a:t>
            </a:r>
            <a:r>
              <a:rPr lang="en-US" sz="2400" b="1" dirty="0" smtClean="0">
                <a:latin typeface="Californian FB" pitchFamily="18" charset="0"/>
              </a:rPr>
              <a:t> –</a:t>
            </a:r>
            <a:r>
              <a:rPr lang="en-US" sz="2400" b="1" dirty="0" err="1" smtClean="0">
                <a:latin typeface="Californian FB" pitchFamily="18" charset="0"/>
              </a:rPr>
              <a:t>hari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Pelatihan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akan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ditentukan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setelah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ada</a:t>
            </a:r>
            <a:r>
              <a:rPr lang="en-US" sz="2400" b="1" dirty="0" smtClean="0">
                <a:latin typeface="Californian FB" pitchFamily="18" charset="0"/>
              </a:rPr>
              <a:t> </a:t>
            </a:r>
            <a:r>
              <a:rPr lang="en-US" sz="2400" b="1" dirty="0" err="1" smtClean="0">
                <a:latin typeface="Californian FB" pitchFamily="18" charset="0"/>
              </a:rPr>
              <a:t>Peserta</a:t>
            </a:r>
            <a:r>
              <a:rPr lang="en-US" sz="2400" b="1" dirty="0" smtClean="0">
                <a:latin typeface="Californian FB" pitchFamily="18" charset="0"/>
              </a:rPr>
              <a:t>)</a:t>
            </a:r>
          </a:p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Californian FB" pitchFamily="18" charset="0"/>
              </a:rPr>
              <a:t>Waktu</a:t>
            </a:r>
            <a:r>
              <a:rPr lang="en-US" sz="24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lifornian FB" pitchFamily="18" charset="0"/>
              </a:rPr>
              <a:t>Pelatihan</a:t>
            </a:r>
            <a:r>
              <a:rPr lang="en-US" sz="2400" b="1" dirty="0" smtClean="0">
                <a:solidFill>
                  <a:srgbClr val="FFFF00"/>
                </a:solidFill>
                <a:latin typeface="Californian FB" pitchFamily="18" charset="0"/>
              </a:rPr>
              <a:t> : 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alifornian FB" pitchFamily="18" charset="0"/>
              </a:rPr>
              <a:t>05.30 – 06.30</a:t>
            </a:r>
          </a:p>
          <a:p>
            <a:pPr algn="ctr"/>
            <a:endParaRPr lang="en-US" sz="24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endParaRPr lang="en-US" sz="12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r>
              <a:rPr lang="en-US" sz="2400" b="1" dirty="0" err="1" smtClean="0">
                <a:latin typeface="Berlin Sans FB Demi" pitchFamily="34" charset="0"/>
              </a:rPr>
              <a:t>Pendaftaran</a:t>
            </a:r>
            <a:r>
              <a:rPr lang="en-US" sz="2400" b="1" dirty="0" smtClean="0">
                <a:latin typeface="Berlin Sans FB Demi" pitchFamily="34" charset="0"/>
              </a:rPr>
              <a:t> : </a:t>
            </a:r>
            <a:r>
              <a:rPr lang="en-US" sz="2400" b="1" dirty="0" err="1" smtClean="0">
                <a:latin typeface="Berlin Sans FB Demi" pitchFamily="34" charset="0"/>
              </a:rPr>
              <a:t>Setiap</a:t>
            </a:r>
            <a:r>
              <a:rPr lang="en-US" sz="2400" b="1" dirty="0" smtClean="0">
                <a:latin typeface="Berlin Sans FB Demi" pitchFamily="34" charset="0"/>
              </a:rPr>
              <a:t> </a:t>
            </a:r>
            <a:r>
              <a:rPr lang="en-US" sz="2400" b="1" dirty="0" err="1" smtClean="0">
                <a:latin typeface="Berlin Sans FB Demi" pitchFamily="34" charset="0"/>
              </a:rPr>
              <a:t>hari</a:t>
            </a:r>
            <a:r>
              <a:rPr lang="en-US" sz="2400" b="1" dirty="0" smtClean="0">
                <a:latin typeface="Berlin Sans FB Demi" pitchFamily="34" charset="0"/>
              </a:rPr>
              <a:t> </a:t>
            </a:r>
            <a:r>
              <a:rPr lang="en-US" sz="2400" b="1" dirty="0" err="1" smtClean="0">
                <a:latin typeface="Berlin Sans FB Demi" pitchFamily="34" charset="0"/>
              </a:rPr>
              <a:t>di</a:t>
            </a:r>
            <a:r>
              <a:rPr lang="en-US" sz="2400" b="1" dirty="0" smtClean="0">
                <a:latin typeface="Berlin Sans FB Demi" pitchFamily="34" charset="0"/>
              </a:rPr>
              <a:t> Main Lobby </a:t>
            </a:r>
            <a:r>
              <a:rPr lang="en-US" sz="2400" b="1" dirty="0" err="1" smtClean="0">
                <a:latin typeface="Berlin Sans FB Demi" pitchFamily="34" charset="0"/>
              </a:rPr>
              <a:t>Lantai</a:t>
            </a:r>
            <a:r>
              <a:rPr lang="en-US" sz="2400" b="1" dirty="0" smtClean="0">
                <a:latin typeface="Berlin Sans FB Demi" pitchFamily="34" charset="0"/>
              </a:rPr>
              <a:t> 6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Berlin Sans FB Demi" pitchFamily="34" charset="0"/>
              </a:rPr>
              <a:t>Batas </a:t>
            </a:r>
            <a:r>
              <a:rPr lang="en-US" sz="2400" b="1" dirty="0" err="1" smtClean="0">
                <a:solidFill>
                  <a:srgbClr val="FFFF00"/>
                </a:solidFill>
                <a:latin typeface="Berlin Sans FB Demi" pitchFamily="34" charset="0"/>
              </a:rPr>
              <a:t>Akhir</a:t>
            </a:r>
            <a:r>
              <a:rPr lang="en-US" sz="2400" b="1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Berlin Sans FB Demi" pitchFamily="34" charset="0"/>
              </a:rPr>
              <a:t>Pendaftaran</a:t>
            </a:r>
            <a:r>
              <a:rPr lang="en-US" sz="2400" b="1" dirty="0" smtClean="0">
                <a:solidFill>
                  <a:srgbClr val="FFFF00"/>
                </a:solidFill>
                <a:latin typeface="Berlin Sans FB Demi" pitchFamily="34" charset="0"/>
              </a:rPr>
              <a:t> : 15 September 2013</a:t>
            </a:r>
          </a:p>
          <a:p>
            <a:pPr algn="ctr"/>
            <a:endParaRPr lang="en-US" sz="2400" b="1" dirty="0">
              <a:solidFill>
                <a:srgbClr val="FFFF00"/>
              </a:solidFill>
              <a:latin typeface="Californian FB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38536" y="1643416"/>
            <a:ext cx="6623712" cy="32984"/>
          </a:xfrm>
          <a:prstGeom prst="line">
            <a:avLst/>
          </a:prstGeom>
          <a:ln>
            <a:solidFill>
              <a:srgbClr val="FFFF0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10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8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Teddy Sinaga\My Documents\YOGA PROGRAM\DSCF051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453214"/>
              </a:clrFrom>
              <a:clrTo>
                <a:srgbClr val="453214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0"/>
            <a:ext cx="5791200" cy="4343400"/>
          </a:xfrm>
          <a:prstGeom prst="round2Diag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762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r>
              <a:rPr lang="en-US" sz="2400" b="1" dirty="0" err="1" smtClean="0">
                <a:latin typeface="Berlin Sans FB Demi" pitchFamily="34" charset="0"/>
              </a:rPr>
              <a:t>Untuk</a:t>
            </a:r>
            <a:r>
              <a:rPr lang="en-US" sz="2400" b="1" dirty="0" smtClean="0">
                <a:latin typeface="Berlin Sans FB Demi" pitchFamily="34" charset="0"/>
              </a:rPr>
              <a:t> </a:t>
            </a:r>
            <a:r>
              <a:rPr lang="en-US" sz="2400" b="1" dirty="0" err="1" smtClean="0">
                <a:latin typeface="Berlin Sans FB Demi" pitchFamily="34" charset="0"/>
              </a:rPr>
              <a:t>mengenal</a:t>
            </a:r>
            <a:r>
              <a:rPr lang="en-US" sz="2400" b="1" dirty="0" smtClean="0">
                <a:latin typeface="Berlin Sans FB Demi" pitchFamily="34" charset="0"/>
              </a:rPr>
              <a:t> LEBIH JAUH </a:t>
            </a:r>
            <a:r>
              <a:rPr lang="en-US" sz="2400" b="1" dirty="0" err="1" smtClean="0">
                <a:latin typeface="Berlin Sans FB Demi" pitchFamily="34" charset="0"/>
              </a:rPr>
              <a:t>akan</a:t>
            </a:r>
            <a:r>
              <a:rPr lang="en-US" sz="2400" b="1" dirty="0" smtClean="0">
                <a:latin typeface="Berlin Sans FB Demi" pitchFamily="34" charset="0"/>
              </a:rPr>
              <a:t> MANFAAT </a:t>
            </a:r>
            <a:r>
              <a:rPr lang="en-US" sz="2400" b="1" dirty="0" err="1" smtClean="0">
                <a:latin typeface="Berlin Sans FB Demi" pitchFamily="34" charset="0"/>
              </a:rPr>
              <a:t>dari</a:t>
            </a:r>
            <a:endParaRPr lang="en-US" sz="2400" b="1" dirty="0" smtClean="0">
              <a:latin typeface="Berlin Sans FB Demi" pitchFamily="34" charset="0"/>
            </a:endParaRPr>
          </a:p>
          <a:p>
            <a:pPr algn="ctr"/>
            <a:r>
              <a:rPr lang="en-US" sz="2400" b="1" dirty="0" smtClean="0">
                <a:latin typeface="Berlin Sans FB Demi" pitchFamily="34" charset="0"/>
              </a:rPr>
              <a:t> </a:t>
            </a:r>
          </a:p>
          <a:p>
            <a:pPr algn="ctr"/>
            <a:endParaRPr lang="en-US" sz="2400" b="1" dirty="0" smtClean="0">
              <a:latin typeface="Berlin Sans FB Demi" pitchFamily="34" charset="0"/>
            </a:endParaRPr>
          </a:p>
          <a:p>
            <a:pPr algn="ctr"/>
            <a:endParaRPr lang="en-US" sz="2400" b="1" dirty="0">
              <a:solidFill>
                <a:srgbClr val="FFFF00"/>
              </a:solidFill>
              <a:latin typeface="Californian FB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38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 Rounded MT Bold" pitchFamily="34" charset="0"/>
              </a:rPr>
              <a:t>FAN LAO HUAN TONG QI QONG</a:t>
            </a:r>
          </a:p>
          <a:p>
            <a:pPr algn="ctr"/>
            <a:endParaRPr lang="en-US" sz="800" dirty="0" smtClean="0">
              <a:latin typeface="Arial Rounded MT Bold" pitchFamily="34" charset="0"/>
            </a:endParaRPr>
          </a:p>
          <a:p>
            <a:pPr algn="ctr"/>
            <a:r>
              <a:rPr lang="en-US" sz="30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fornian FB" pitchFamily="18" charset="0"/>
              </a:rPr>
              <a:t>LATIHAN PEREMAJAAN &amp; ANTI PENUAAN</a:t>
            </a:r>
          </a:p>
          <a:p>
            <a:pPr algn="ctr"/>
            <a:endParaRPr lang="en-US" sz="1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fornian FB" pitchFamily="18" charset="0"/>
            </a:endParaRPr>
          </a:p>
          <a:p>
            <a:pPr algn="ctr"/>
            <a:endParaRPr lang="en-US" sz="1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fornian FB" pitchFamily="18" charset="0"/>
            </a:endParaRPr>
          </a:p>
          <a:p>
            <a:pPr algn="ctr"/>
            <a:endParaRPr lang="en-US" sz="1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fornian FB" pitchFamily="18" charset="0"/>
            </a:endParaRPr>
          </a:p>
          <a:p>
            <a:pPr algn="ctr"/>
            <a:endParaRPr lang="en-US" sz="12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algn="ctr"/>
            <a:r>
              <a:rPr lang="en-U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fornian FB" pitchFamily="18" charset="0"/>
              </a:rPr>
              <a:t>DVD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Penjelasan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ditayangkan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setiap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hari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di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</a:p>
          <a:p>
            <a:pPr algn="ctr"/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Resident Info TV Channel </a:t>
            </a:r>
            <a:r>
              <a:rPr lang="en-US" sz="3000" b="1" dirty="0" err="1" smtClean="0">
                <a:solidFill>
                  <a:srgbClr val="FFFF00"/>
                </a:solidFill>
                <a:latin typeface="Californian FB" pitchFamily="18" charset="0"/>
              </a:rPr>
              <a:t>pada</a:t>
            </a:r>
            <a:r>
              <a:rPr lang="en-US" sz="3000" b="1" dirty="0" smtClean="0">
                <a:solidFill>
                  <a:srgbClr val="FFFF00"/>
                </a:solidFill>
                <a:latin typeface="Californian FB" pitchFamily="18" charset="0"/>
              </a:rPr>
              <a:t> JAM :</a:t>
            </a:r>
            <a:endParaRPr lang="en-US" sz="2000" b="1" dirty="0" smtClean="0">
              <a:solidFill>
                <a:srgbClr val="FFFF66"/>
              </a:solidFill>
              <a:latin typeface="Californian FB" pitchFamily="18" charset="0"/>
            </a:endParaRPr>
          </a:p>
          <a:p>
            <a:pPr algn="ctr"/>
            <a:endParaRPr lang="en-US" sz="1200" b="1" dirty="0" smtClean="0">
              <a:solidFill>
                <a:srgbClr val="FFFF66"/>
              </a:solidFill>
              <a:latin typeface="Californian FB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FF66"/>
                </a:solidFill>
                <a:latin typeface="Californian FB" pitchFamily="18" charset="0"/>
              </a:rPr>
              <a:t>05.00 – 06.30     &amp;     06.30 – 08.00</a:t>
            </a:r>
          </a:p>
          <a:p>
            <a:pPr algn="ctr"/>
            <a:r>
              <a:rPr lang="en-US" sz="3200" b="1" dirty="0" smtClean="0">
                <a:solidFill>
                  <a:srgbClr val="FFFF66"/>
                </a:solidFill>
                <a:latin typeface="Californian FB" pitchFamily="18" charset="0"/>
              </a:rPr>
              <a:t>12.00 – 13.30     &amp;     13.30 – 15.00</a:t>
            </a:r>
          </a:p>
          <a:p>
            <a:pPr algn="ctr"/>
            <a:r>
              <a:rPr lang="en-US" sz="3200" b="1" dirty="0" smtClean="0">
                <a:solidFill>
                  <a:srgbClr val="FFFF66"/>
                </a:solidFill>
                <a:latin typeface="Californian FB" pitchFamily="18" charset="0"/>
              </a:rPr>
              <a:t>17.00 – 18.30       &amp;     18.30 – 22.00</a:t>
            </a:r>
          </a:p>
          <a:p>
            <a:pPr algn="ctr"/>
            <a:endParaRPr lang="en-US" sz="3000" b="1" dirty="0" smtClean="0">
              <a:solidFill>
                <a:srgbClr val="FFFF00"/>
              </a:solidFill>
              <a:latin typeface="Californian FB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65832" y="1504664"/>
            <a:ext cx="6623712" cy="32984"/>
          </a:xfrm>
          <a:prstGeom prst="line">
            <a:avLst/>
          </a:prstGeom>
          <a:ln>
            <a:solidFill>
              <a:srgbClr val="FFFF0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Teddy Sinaga\My Documents\YOGA PROGRAM\DSCF051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453214"/>
              </a:clrFrom>
              <a:clrTo>
                <a:srgbClr val="453214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29000" y="0"/>
            <a:ext cx="5791200" cy="4343400"/>
          </a:xfrm>
          <a:prstGeom prst="round2Diag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11792" y="26670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Mari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Bergabung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untuk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</a:p>
          <a:p>
            <a:pPr algn="ctr"/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Sehat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,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bugar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dan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awet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muda</a:t>
            </a:r>
            <a:r>
              <a:rPr lang="en-US" sz="4400" dirty="0" smtClean="0">
                <a:solidFill>
                  <a:srgbClr val="FFFF00"/>
                </a:solidFill>
                <a:latin typeface="Mistral" pitchFamily="66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Mistral" pitchFamily="66" charset="0"/>
              </a:rPr>
              <a:t>bersama</a:t>
            </a:r>
            <a:endParaRPr lang="en-US" sz="4400" dirty="0" smtClean="0">
              <a:solidFill>
                <a:srgbClr val="FFFF00"/>
              </a:solidFill>
              <a:latin typeface="Mistral" pitchFamily="66" charset="0"/>
            </a:endParaRPr>
          </a:p>
          <a:p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321314"/>
            <a:ext cx="8153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 Rounded MT Bold" pitchFamily="34" charset="0"/>
              </a:rPr>
              <a:t>FAN LAO HUAN TONG QI QONG</a:t>
            </a:r>
          </a:p>
          <a:p>
            <a:pPr algn="ctr"/>
            <a:endParaRPr lang="en-US" sz="1000" dirty="0" smtClean="0">
              <a:latin typeface="Arial Rounded MT Bold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FF66"/>
                </a:solidFill>
                <a:latin typeface="Californian FB" pitchFamily="18" charset="0"/>
              </a:rPr>
              <a:t>LATIHAN PEREMAJAAN &amp; ANTI PENUAAN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83944" y="4865424"/>
            <a:ext cx="6623712" cy="32984"/>
          </a:xfrm>
          <a:prstGeom prst="line">
            <a:avLst/>
          </a:prstGeom>
          <a:ln>
            <a:solidFill>
              <a:srgbClr val="FFFF00">
                <a:alpha val="50000"/>
              </a:srgb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762000" y="200025"/>
            <a:ext cx="7696200" cy="1231900"/>
            <a:chOff x="762000" y="200025"/>
            <a:chExt cx="7696200" cy="12319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26" name="Round Diagonal Corner Rectangle 25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ound Diagonal Corner Rectangle 26"/>
              <p:cNvSpPr/>
              <p:nvPr/>
            </p:nvSpPr>
            <p:spPr>
              <a:xfrm>
                <a:off x="947737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2819400" y="755650"/>
              <a:ext cx="45139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rgbClr val="006600"/>
                  </a:solidFill>
                  <a:latin typeface="Cambria" pitchFamily="18" charset="0"/>
                </a:rPr>
                <a:t>Fasilitas</a:t>
              </a:r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 BARU PARKIR MOTOR</a:t>
              </a:r>
              <a:endParaRPr lang="id-ID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0" y="1638299"/>
            <a:ext cx="8839200" cy="4930821"/>
            <a:chOff x="119595" y="1638299"/>
            <a:chExt cx="8839200" cy="4930821"/>
          </a:xfrm>
        </p:grpSpPr>
        <p:sp>
          <p:nvSpPr>
            <p:cNvPr id="16" name="TextBox 15"/>
            <p:cNvSpPr txBox="1"/>
            <p:nvPr/>
          </p:nvSpPr>
          <p:spPr>
            <a:xfrm>
              <a:off x="1823291" y="2676942"/>
              <a:ext cx="7135504" cy="3016210"/>
            </a:xfrm>
            <a:prstGeom prst="rect">
              <a:avLst/>
            </a:prstGeom>
            <a:ln>
              <a:solidFill>
                <a:schemeClr val="tx1">
                  <a:alpha val="9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 algn="r"/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Telah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kami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sediakan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fasilitas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baru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yaitu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 </a:t>
              </a:r>
            </a:p>
            <a:p>
              <a:pPr marL="342900" indent="-342900" algn="r"/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PARKIR MOTOR KHUSUS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untuk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RESIDENT,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di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lantai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5.</a:t>
              </a:r>
            </a:p>
            <a:p>
              <a:pPr marL="342900" indent="-342900" algn="r"/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Khusus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Resident,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kami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PERSILAHKAN UNTUK PARKIR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motornya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di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tempat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dan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lokasi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yang BENAR yang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telah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kami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sediakan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dan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</a:t>
              </a:r>
              <a:r>
                <a:rPr lang="en-US" sz="2200" dirty="0" err="1" smtClean="0">
                  <a:solidFill>
                    <a:srgbClr val="FF0000"/>
                  </a:solidFill>
                  <a:latin typeface="Berlin Sans FB" pitchFamily="34" charset="0"/>
                </a:rPr>
                <a:t>khususkan</a:t>
              </a:r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.</a:t>
              </a:r>
            </a:p>
            <a:p>
              <a:pPr marL="342900" indent="-342900" algn="r"/>
              <a:endParaRPr lang="en-US" sz="2200" dirty="0" smtClean="0">
                <a:solidFill>
                  <a:srgbClr val="FF0000"/>
                </a:solidFill>
                <a:latin typeface="Berlin Sans FB" pitchFamily="34" charset="0"/>
              </a:endParaRPr>
            </a:p>
            <a:p>
              <a:pPr marL="342900" indent="-342900" algn="r"/>
              <a:r>
                <a:rPr lang="en-US" sz="3600" dirty="0" err="1" smtClean="0">
                  <a:solidFill>
                    <a:srgbClr val="FF0000"/>
                  </a:solidFill>
                  <a:latin typeface="Mistral" pitchFamily="66" charset="0"/>
                </a:rPr>
                <a:t>Selamat</a:t>
              </a:r>
              <a:r>
                <a:rPr lang="en-US" sz="3600" dirty="0" smtClean="0">
                  <a:solidFill>
                    <a:srgbClr val="FF0000"/>
                  </a:solidFill>
                  <a:latin typeface="Mistral" pitchFamily="66" charset="0"/>
                </a:rPr>
                <a:t> </a:t>
              </a:r>
              <a:r>
                <a:rPr lang="en-US" sz="3600" dirty="0" err="1" smtClean="0">
                  <a:solidFill>
                    <a:srgbClr val="FF0000"/>
                  </a:solidFill>
                  <a:latin typeface="Mistral" pitchFamily="66" charset="0"/>
                </a:rPr>
                <a:t>menikmati</a:t>
              </a:r>
              <a:r>
                <a:rPr lang="en-US" sz="3600" dirty="0" smtClean="0">
                  <a:solidFill>
                    <a:srgbClr val="FF0000"/>
                  </a:solidFill>
                  <a:latin typeface="Mistral" pitchFamily="66" charset="0"/>
                </a:rPr>
                <a:t> </a:t>
              </a:r>
              <a:r>
                <a:rPr lang="en-US" sz="3600" dirty="0" err="1" smtClean="0">
                  <a:solidFill>
                    <a:srgbClr val="FF0000"/>
                  </a:solidFill>
                  <a:latin typeface="Mistral" pitchFamily="66" charset="0"/>
                </a:rPr>
                <a:t>fasilitas</a:t>
              </a:r>
              <a:r>
                <a:rPr lang="en-US" sz="3600" dirty="0" smtClean="0">
                  <a:solidFill>
                    <a:srgbClr val="FF0000"/>
                  </a:solidFill>
                  <a:latin typeface="Mistral" pitchFamily="66" charset="0"/>
                </a:rPr>
                <a:t> </a:t>
              </a:r>
              <a:r>
                <a:rPr lang="en-US" sz="3600" dirty="0" err="1" smtClean="0">
                  <a:solidFill>
                    <a:srgbClr val="FF0000"/>
                  </a:solidFill>
                  <a:latin typeface="Mistral" pitchFamily="66" charset="0"/>
                </a:rPr>
                <a:t>baru</a:t>
              </a:r>
              <a:endParaRPr lang="en-US" sz="3600" dirty="0" smtClean="0">
                <a:solidFill>
                  <a:srgbClr val="FF0000"/>
                </a:solidFill>
                <a:latin typeface="Mistral" pitchFamily="66" charset="0"/>
              </a:endParaRPr>
            </a:p>
            <a:p>
              <a:pPr marL="342900" indent="-342900" algn="r"/>
              <a:r>
                <a:rPr lang="en-US" sz="2200" dirty="0" smtClean="0">
                  <a:solidFill>
                    <a:srgbClr val="FF0000"/>
                  </a:solidFill>
                  <a:latin typeface="Berlin Sans FB" pitchFamily="34" charset="0"/>
                </a:rPr>
                <a:t>  </a:t>
              </a:r>
            </a:p>
          </p:txBody>
        </p:sp>
        <p:pic>
          <p:nvPicPr>
            <p:cNvPr id="18" name="Picture 2" descr="http://t3.gstatic.com/images?q=tbn:ANd9GcSvz_C1schobYzwI-gMvdTXZtEQRJYFjqHmaP-6urUdAkqGHqNDz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0432401">
              <a:off x="119595" y="1638299"/>
              <a:ext cx="1809464" cy="217170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pic>
          <p:nvPicPr>
            <p:cNvPr id="15" name="Picture 6" descr="http://us.123rf.com/400wm/400/400/julydfg/julydfg0812/julydfg081200009/3986502-silhouette-motorcycles-on-a-white-background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08350" y="3804312"/>
              <a:ext cx="1844845" cy="276480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</p:grp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62000" y="200025"/>
            <a:ext cx="7696200" cy="1231900"/>
            <a:chOff x="762000" y="200025"/>
            <a:chExt cx="7696200" cy="1231900"/>
          </a:xfrm>
        </p:grpSpPr>
        <p:grpSp>
          <p:nvGrpSpPr>
            <p:cNvPr id="21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26" name="Round Diagonal Corner Rectangle 25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ound Diagonal Corner Rectangle 26"/>
              <p:cNvSpPr/>
              <p:nvPr/>
            </p:nvSpPr>
            <p:spPr>
              <a:xfrm>
                <a:off x="947737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1908489" y="755650"/>
              <a:ext cx="54829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ambria" pitchFamily="18" charset="0"/>
                </a:rPr>
                <a:t>INFORMASI TENTANG </a:t>
              </a:r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AIR &amp; LIMBAH</a:t>
              </a:r>
              <a:endParaRPr lang="id-ID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49323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SURAT KEPUTUSAN TENTANG TARIF AIR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6688" y="2133600"/>
            <a:ext cx="8382000" cy="4495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300" dirty="0" smtClean="0">
                <a:solidFill>
                  <a:schemeClr val="bg1"/>
                </a:solidFill>
              </a:rPr>
              <a:t>PDAM </a:t>
            </a:r>
            <a:r>
              <a:rPr lang="en-US" sz="2300" dirty="0" err="1" smtClean="0">
                <a:solidFill>
                  <a:schemeClr val="bg1"/>
                </a:solidFill>
              </a:rPr>
              <a:t>Tirtanadi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menaikkan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air </a:t>
            </a:r>
            <a:r>
              <a:rPr lang="en-US" sz="2300" dirty="0" err="1" smtClean="0">
                <a:solidFill>
                  <a:schemeClr val="bg1"/>
                </a:solidFill>
              </a:rPr>
              <a:t>bersih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sesuai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dengan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Keputusan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Gubsu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Nomor</a:t>
            </a:r>
            <a:r>
              <a:rPr lang="en-US" sz="2300" dirty="0" smtClean="0">
                <a:solidFill>
                  <a:schemeClr val="bg1"/>
                </a:solidFill>
              </a:rPr>
              <a:t> 188.44/147/KPTS/2013 </a:t>
            </a:r>
            <a:r>
              <a:rPr lang="en-US" sz="2300" dirty="0" err="1" smtClean="0">
                <a:solidFill>
                  <a:schemeClr val="bg1"/>
                </a:solidFill>
              </a:rPr>
              <a:t>Tanggal</a:t>
            </a:r>
            <a:r>
              <a:rPr lang="en-US" sz="2300" dirty="0" smtClean="0">
                <a:solidFill>
                  <a:schemeClr val="bg1"/>
                </a:solidFill>
              </a:rPr>
              <a:t> 11 </a:t>
            </a:r>
            <a:r>
              <a:rPr lang="en-US" sz="2300" dirty="0" err="1" smtClean="0">
                <a:solidFill>
                  <a:schemeClr val="bg1"/>
                </a:solidFill>
              </a:rPr>
              <a:t>Maret</a:t>
            </a:r>
            <a:r>
              <a:rPr lang="en-US" sz="2300" dirty="0" smtClean="0">
                <a:solidFill>
                  <a:schemeClr val="bg1"/>
                </a:solidFill>
              </a:rPr>
              <a:t> 2013 </a:t>
            </a:r>
            <a:r>
              <a:rPr lang="en-US" sz="2300" dirty="0" err="1" smtClean="0">
                <a:solidFill>
                  <a:schemeClr val="bg1"/>
                </a:solidFill>
              </a:rPr>
              <a:t>tentang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air </a:t>
            </a:r>
            <a:r>
              <a:rPr lang="en-US" sz="2300" dirty="0" err="1" smtClean="0">
                <a:solidFill>
                  <a:schemeClr val="bg1"/>
                </a:solidFill>
              </a:rPr>
              <a:t>minum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retribusi</a:t>
            </a:r>
            <a:r>
              <a:rPr lang="en-US" sz="2300" dirty="0" smtClean="0">
                <a:solidFill>
                  <a:schemeClr val="bg1"/>
                </a:solidFill>
              </a:rPr>
              <a:t> air </a:t>
            </a:r>
            <a:r>
              <a:rPr lang="en-US" sz="2300" dirty="0" err="1" smtClean="0">
                <a:solidFill>
                  <a:schemeClr val="bg1"/>
                </a:solidFill>
              </a:rPr>
              <a:t>limbah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Keputusan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Direksi</a:t>
            </a:r>
            <a:r>
              <a:rPr lang="en-US" sz="2300" dirty="0" smtClean="0">
                <a:solidFill>
                  <a:schemeClr val="bg1"/>
                </a:solidFill>
              </a:rPr>
              <a:t> PDAM </a:t>
            </a:r>
            <a:r>
              <a:rPr lang="en-US" sz="2300" dirty="0" err="1" smtClean="0">
                <a:solidFill>
                  <a:schemeClr val="bg1"/>
                </a:solidFill>
              </a:rPr>
              <a:t>Tirtanadi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Nomor</a:t>
            </a:r>
            <a:r>
              <a:rPr lang="en-US" sz="2300" dirty="0" smtClean="0">
                <a:solidFill>
                  <a:schemeClr val="bg1"/>
                </a:solidFill>
              </a:rPr>
              <a:t> 64/KPTS/2013 </a:t>
            </a:r>
            <a:r>
              <a:rPr lang="en-US" sz="2300" dirty="0" err="1" smtClean="0">
                <a:solidFill>
                  <a:schemeClr val="bg1"/>
                </a:solidFill>
              </a:rPr>
              <a:t>Tanggal</a:t>
            </a:r>
            <a:r>
              <a:rPr lang="en-US" sz="2300" dirty="0" smtClean="0">
                <a:solidFill>
                  <a:schemeClr val="bg1"/>
                </a:solidFill>
              </a:rPr>
              <a:t> 3 </a:t>
            </a:r>
            <a:r>
              <a:rPr lang="en-US" sz="2300" dirty="0" err="1" smtClean="0">
                <a:solidFill>
                  <a:schemeClr val="bg1"/>
                </a:solidFill>
              </a:rPr>
              <a:t>Juni</a:t>
            </a:r>
            <a:r>
              <a:rPr lang="en-US" sz="2300" dirty="0" smtClean="0">
                <a:solidFill>
                  <a:schemeClr val="bg1"/>
                </a:solidFill>
              </a:rPr>
              <a:t> 2013 </a:t>
            </a:r>
            <a:r>
              <a:rPr lang="en-US" sz="2300" dirty="0" err="1" smtClean="0">
                <a:solidFill>
                  <a:schemeClr val="bg1"/>
                </a:solidFill>
              </a:rPr>
              <a:t>tentang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penyesuaian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air </a:t>
            </a:r>
            <a:r>
              <a:rPr lang="en-US" sz="2300" dirty="0" err="1" smtClean="0">
                <a:solidFill>
                  <a:schemeClr val="bg1"/>
                </a:solidFill>
              </a:rPr>
              <a:t>minum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retribusi</a:t>
            </a:r>
            <a:r>
              <a:rPr lang="en-US" sz="2300" dirty="0" smtClean="0">
                <a:solidFill>
                  <a:schemeClr val="bg1"/>
                </a:solidFill>
              </a:rPr>
              <a:t> air </a:t>
            </a:r>
            <a:r>
              <a:rPr lang="en-US" sz="2300" dirty="0" err="1" smtClean="0">
                <a:solidFill>
                  <a:schemeClr val="bg1"/>
                </a:solidFill>
              </a:rPr>
              <a:t>limbah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</a:t>
            </a:r>
            <a:r>
              <a:rPr lang="en-US" sz="2300" dirty="0" smtClean="0">
                <a:solidFill>
                  <a:schemeClr val="bg1"/>
                </a:solidFill>
              </a:rPr>
              <a:t> Kota Medan </a:t>
            </a:r>
            <a:r>
              <a:rPr lang="en-US" sz="2300" dirty="0" err="1" smtClean="0">
                <a:solidFill>
                  <a:schemeClr val="bg1"/>
                </a:solidFill>
              </a:rPr>
              <a:t>dan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sekitarnya</a:t>
            </a:r>
            <a:r>
              <a:rPr lang="en-US" sz="23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2300" dirty="0" smtClean="0">
                <a:solidFill>
                  <a:schemeClr val="bg1"/>
                </a:solidFill>
              </a:rPr>
              <a:t> “</a:t>
            </a:r>
            <a:r>
              <a:rPr lang="en-US" sz="2300" dirty="0" err="1" smtClean="0">
                <a:solidFill>
                  <a:schemeClr val="bg1"/>
                </a:solidFill>
              </a:rPr>
              <a:t>Kenaikan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air PDAM </a:t>
            </a:r>
            <a:r>
              <a:rPr lang="en-US" sz="2300" dirty="0" err="1" smtClean="0">
                <a:solidFill>
                  <a:schemeClr val="bg1"/>
                </a:solidFill>
              </a:rPr>
              <a:t>Tirtanadi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bervariasi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antara</a:t>
            </a:r>
            <a:r>
              <a:rPr lang="en-US" sz="2300" dirty="0" smtClean="0">
                <a:solidFill>
                  <a:schemeClr val="bg1"/>
                </a:solidFill>
              </a:rPr>
              <a:t> 25-60%. </a:t>
            </a:r>
            <a:r>
              <a:rPr lang="en-US" sz="2300" dirty="0" err="1" smtClean="0">
                <a:solidFill>
                  <a:schemeClr val="bg1"/>
                </a:solidFill>
              </a:rPr>
              <a:t>Penyesuaian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sudah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harus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kita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lakukan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untuk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kelanjutan</a:t>
            </a:r>
            <a:r>
              <a:rPr lang="en-US" sz="2300" dirty="0" smtClean="0">
                <a:solidFill>
                  <a:schemeClr val="bg1"/>
                </a:solidFill>
              </a:rPr>
              <a:t> operasional </a:t>
            </a:r>
            <a:r>
              <a:rPr lang="en-US" sz="2300" dirty="0" err="1" smtClean="0">
                <a:solidFill>
                  <a:schemeClr val="bg1"/>
                </a:solidFill>
              </a:rPr>
              <a:t>perusahaan</a:t>
            </a:r>
            <a:r>
              <a:rPr lang="en-US" sz="2300" dirty="0" smtClean="0">
                <a:solidFill>
                  <a:schemeClr val="bg1"/>
                </a:solidFill>
              </a:rPr>
              <a:t>. </a:t>
            </a:r>
            <a:r>
              <a:rPr lang="en-US" sz="2300" dirty="0" err="1" smtClean="0">
                <a:solidFill>
                  <a:schemeClr val="bg1"/>
                </a:solidFill>
              </a:rPr>
              <a:t>Penyesuaian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tarif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sudah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diusulkan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sejak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tahun</a:t>
            </a:r>
            <a:r>
              <a:rPr lang="en-US" sz="2300" dirty="0" smtClean="0">
                <a:solidFill>
                  <a:schemeClr val="bg1"/>
                </a:solidFill>
              </a:rPr>
              <a:t> 2010 </a:t>
            </a:r>
            <a:r>
              <a:rPr lang="en-US" sz="2300" dirty="0" err="1" smtClean="0">
                <a:solidFill>
                  <a:schemeClr val="bg1"/>
                </a:solidFill>
              </a:rPr>
              <a:t>lalu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dan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baru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terealisasi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Agustus</a:t>
            </a:r>
            <a:r>
              <a:rPr lang="en-US" sz="2300" dirty="0" smtClean="0">
                <a:solidFill>
                  <a:schemeClr val="bg1"/>
                </a:solidFill>
              </a:rPr>
              <a:t> 2013,” </a:t>
            </a:r>
            <a:r>
              <a:rPr lang="en-US" sz="2300" dirty="0" err="1" smtClean="0">
                <a:solidFill>
                  <a:schemeClr val="bg1"/>
                </a:solidFill>
              </a:rPr>
              <a:t>ujar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Direktur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Operasi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Mangindang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Ritonga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didampingi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Kadiv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Operasi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Zona</a:t>
            </a:r>
            <a:r>
              <a:rPr lang="en-US" sz="2300" dirty="0" smtClean="0">
                <a:solidFill>
                  <a:schemeClr val="bg1"/>
                </a:solidFill>
              </a:rPr>
              <a:t> I </a:t>
            </a:r>
            <a:r>
              <a:rPr lang="en-US" sz="2300" dirty="0" err="1" smtClean="0">
                <a:solidFill>
                  <a:schemeClr val="bg1"/>
                </a:solidFill>
              </a:rPr>
              <a:t>Zulkifli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n-US" sz="2300" dirty="0" err="1" smtClean="0">
                <a:solidFill>
                  <a:schemeClr val="bg1"/>
                </a:solidFill>
              </a:rPr>
              <a:t>di</a:t>
            </a:r>
            <a:r>
              <a:rPr lang="en-US" sz="2300" dirty="0" smtClean="0">
                <a:solidFill>
                  <a:schemeClr val="bg1"/>
                </a:solidFill>
              </a:rPr>
              <a:t> Medan.</a:t>
            </a:r>
            <a:endParaRPr lang="en-US" sz="2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81000" y="1905000"/>
            <a:ext cx="5257800" cy="4648200"/>
          </a:xfrm>
          <a:prstGeom prst="roundRect">
            <a:avLst>
              <a:gd name="adj" fmla="val 6154"/>
            </a:avLst>
          </a:prstGeom>
          <a:solidFill>
            <a:srgbClr val="FFFF66"/>
          </a:solidFill>
          <a:effectLst>
            <a:reflection blurRad="6350" stA="52000" endA="300" endPos="35000" dir="5400000" sy="-100000" algn="bl" rotWithShape="0"/>
          </a:effectLst>
          <a:scene3d>
            <a:camera prst="perspective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  <a:latin typeface="Berlin Sans FB Demi" pitchFamily="34" charset="0"/>
              </a:rPr>
              <a:t>TARIF BARU AIR &amp; LIMBAH </a:t>
            </a:r>
          </a:p>
          <a:p>
            <a:pPr algn="ctr"/>
            <a:r>
              <a:rPr lang="en-US" sz="2400" u="sng" dirty="0" smtClean="0">
                <a:solidFill>
                  <a:srgbClr val="FF0000"/>
                </a:solidFill>
                <a:latin typeface="Berlin Sans FB Demi" pitchFamily="34" charset="0"/>
              </a:rPr>
              <a:t>PDAM TIRTANADI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Kami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baru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mendapat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Informasi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bahwa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Mulai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1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Juli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2013, PDAM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Tirtanadi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Medan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telah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menagihkan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TARIF AIR &amp; LIMBAH BARU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dengan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kenaikan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HINGGA </a:t>
            </a:r>
            <a:r>
              <a:rPr lang="en-US" sz="2400" u="sng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60%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Penyesuaian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Tarif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akan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kami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lakukan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sekaligus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pada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INVOICE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bulan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September 2013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Untuk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pemakaian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bulan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Juli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&amp;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Agustus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2013)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57800" y="1994848"/>
            <a:ext cx="3581400" cy="4572000"/>
          </a:xfrm>
          <a:prstGeom prst="roundRect">
            <a:avLst>
              <a:gd name="adj" fmla="val 5997"/>
            </a:avLst>
          </a:prstGeom>
          <a:solidFill>
            <a:srgbClr val="FFFFFF"/>
          </a:solidFill>
          <a:effectLst>
            <a:reflection blurRad="6350" stA="52000" endA="300" endPos="35000" dir="5400000" sy="-100000" algn="bl" rotWithShape="0"/>
          </a:effectLst>
          <a:scene3d>
            <a:camera prst="perspective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ANTISIPASI</a:t>
            </a:r>
          </a:p>
          <a:p>
            <a:pPr algn="ctr"/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harap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Resident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dapat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memaklumi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keadaan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yang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diputuskan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oleh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PDAM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Tirtanadi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Medan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ini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.</a:t>
            </a:r>
          </a:p>
          <a:p>
            <a:pPr algn="ctr"/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Untuk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Informasi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Lengkap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hub: PDAM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Tirtanadi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Medan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atau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dapat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dilihat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di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beberapa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Surat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Kabar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.</a:t>
            </a:r>
          </a:p>
          <a:p>
            <a:pPr algn="ctr"/>
            <a:endParaRPr lang="en-US" sz="2200" dirty="0" smtClean="0">
              <a:solidFill>
                <a:srgbClr val="FFC000"/>
              </a:solidFill>
              <a:latin typeface="Berlin Sans FB Demi" pitchFamily="34" charset="0"/>
            </a:endParaRPr>
          </a:p>
          <a:p>
            <a:pPr algn="ctr"/>
            <a:endParaRPr lang="en-US" sz="2200" dirty="0">
              <a:solidFill>
                <a:srgbClr val="FFC000"/>
              </a:solidFill>
              <a:latin typeface="Berlin Sans FB Dem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62000" y="200025"/>
            <a:ext cx="7696200" cy="1231900"/>
            <a:chOff x="762000" y="200025"/>
            <a:chExt cx="7696200" cy="1231900"/>
          </a:xfrm>
        </p:grpSpPr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13" name="Round Diagonal Corner Rectangle 12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ound Diagonal Corner Rectangle 13"/>
              <p:cNvSpPr/>
              <p:nvPr/>
            </p:nvSpPr>
            <p:spPr>
              <a:xfrm>
                <a:off x="990600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10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1981200" y="755650"/>
              <a:ext cx="53243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ambria" pitchFamily="18" charset="0"/>
                </a:rPr>
                <a:t>INFORMASI TENTANG </a:t>
              </a:r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AIR &amp; LIMBAH</a:t>
              </a:r>
              <a:endParaRPr lang="id-ID" dirty="0"/>
            </a:p>
          </p:txBody>
        </p:sp>
      </p:grp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762000" y="63500"/>
            <a:ext cx="7696200" cy="1231900"/>
            <a:chOff x="762000" y="200025"/>
            <a:chExt cx="7696200" cy="12319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62000" y="200025"/>
              <a:ext cx="7696200" cy="1231900"/>
              <a:chOff x="914400" y="4822208"/>
              <a:chExt cx="7696200" cy="1232848"/>
            </a:xfrm>
          </p:grpSpPr>
          <p:sp>
            <p:nvSpPr>
              <p:cNvPr id="26" name="Round Diagonal Corner Rectangle 25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ound Diagonal Corner Rectangle 26"/>
              <p:cNvSpPr/>
              <p:nvPr/>
            </p:nvSpPr>
            <p:spPr>
              <a:xfrm>
                <a:off x="947737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29488" y="354013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1908489" y="755650"/>
              <a:ext cx="53559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ambria" pitchFamily="18" charset="0"/>
                </a:rPr>
                <a:t>INFORMASI TENTANG </a:t>
              </a:r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TARIF LISTRIK</a:t>
              </a:r>
              <a:endParaRPr lang="id-ID" dirty="0"/>
            </a:p>
          </p:txBody>
        </p:sp>
      </p:grpSp>
      <p:pic>
        <p:nvPicPr>
          <p:cNvPr id="12" name="Picture 2" descr="C:\Users\My Computer\AppData\Local\Microsoft\Windows\Temporary Internet Files\Content.Outlook\O2G1HRKU\Surat Kenaikan TTL.jpg"/>
          <p:cNvPicPr>
            <a:picLocks noChangeAspect="1" noChangeArrowheads="1"/>
          </p:cNvPicPr>
          <p:nvPr/>
        </p:nvPicPr>
        <p:blipFill>
          <a:blip r:embed="rId4"/>
          <a:srcRect t="2247"/>
          <a:stretch>
            <a:fillRect/>
          </a:stretch>
        </p:blipFill>
        <p:spPr bwMode="auto">
          <a:xfrm>
            <a:off x="-429904" y="1219200"/>
            <a:ext cx="10058400" cy="670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light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ireligh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circle">
            <a:fillToRect l="25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>
              <a:shade val="95000"/>
              <a:alpha val="90000"/>
            </a:schemeClr>
          </a:solidFill>
          <a:prstDash val="solid"/>
        </a:ln>
        <a:ln w="76200" cap="flat" cmpd="sng" algn="ctr">
          <a:solidFill>
            <a:schemeClr val="phClr">
              <a:shade val="95000"/>
              <a:alpha val="50000"/>
            </a:schemeClr>
          </a:solidFill>
          <a:prstDash val="solid"/>
        </a:ln>
      </a:lnStyleLst>
      <a:effectStyleLst>
        <a:effectStyle>
          <a:effectLst>
            <a:innerShdw blurRad="63500">
              <a:srgbClr val="000000">
                <a:alpha val="60000"/>
              </a:srgbClr>
            </a:inn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  <a:outerShdw blurRad="76200" dist="38100" sx="101000" sy="101000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4200000"/>
            </a:lightRig>
          </a:scene3d>
          <a:sp3d prstMaterial="softmetal">
            <a:bevelT w="63500" h="254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accent1">
                <a:shade val="45000"/>
                <a:satMod val="125000"/>
              </a:schemeClr>
            </a:gs>
            <a:gs pos="100000">
              <a:schemeClr val="phClr">
                <a:shade val="55000"/>
                <a:satMod val="125000"/>
              </a:schemeClr>
            </a:gs>
          </a:gsLst>
          <a:lin ang="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37064</TotalTime>
  <Words>942</Words>
  <Application>Microsoft Office PowerPoint</Application>
  <PresentationFormat>On-screen Show (4:3)</PresentationFormat>
  <Paragraphs>151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Firelight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GAIH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Teddy</dc:creator>
  <cp:lastModifiedBy>My Computer</cp:lastModifiedBy>
  <cp:revision>1624</cp:revision>
  <dcterms:created xsi:type="dcterms:W3CDTF">2010-06-22T14:49:22Z</dcterms:created>
  <dcterms:modified xsi:type="dcterms:W3CDTF">2013-09-02T02:32:31Z</dcterms:modified>
</cp:coreProperties>
</file>